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embeddings/oleObject1.bin" ContentType="application/vnd.openxmlformats-officedocument.oleObject"/>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6" r:id="rId1"/>
  </p:sldMasterIdLst>
  <p:notesMasterIdLst>
    <p:notesMasterId r:id="rId7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70" d="100"/>
          <a:sy n="70" d="100"/>
        </p:scale>
        <p:origin x="-2032"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80" Type="http://schemas.openxmlformats.org/officeDocument/2006/relationships/viewProps" Target="viewProps.xml"/><Relationship Id="rId81" Type="http://schemas.openxmlformats.org/officeDocument/2006/relationships/theme" Target="theme/theme1.xml"/><Relationship Id="rId82" Type="http://schemas.openxmlformats.org/officeDocument/2006/relationships/tableStyles" Target="tableStyles.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notesMaster" Target="notesMasters/notesMaster1.xml"/><Relationship Id="rId78" Type="http://schemas.openxmlformats.org/officeDocument/2006/relationships/printerSettings" Target="printerSettings/printerSettings1.bin"/><Relationship Id="rId79" Type="http://schemas.openxmlformats.org/officeDocument/2006/relationships/presProps" Target="presProps.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CA90305-9317-6348-B02D-A836BB7FD295}" type="datetimeFigureOut">
              <a:rPr lang="en-US" smtClean="0"/>
              <a:t>11/29/12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F8F9679-910C-6346-AA2A-B41D0F4F5580}" type="slidenum">
              <a:rPr lang="en-US" smtClean="0"/>
              <a:t>‹#›</a:t>
            </a:fld>
            <a:endParaRPr lang="en-US"/>
          </a:p>
        </p:txBody>
      </p:sp>
    </p:spTree>
    <p:extLst>
      <p:ext uri="{BB962C8B-B14F-4D97-AF65-F5344CB8AC3E}">
        <p14:creationId xmlns:p14="http://schemas.microsoft.com/office/powerpoint/2010/main" val="187139877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2"/>
          <p:cNvSpPr>
            <a:spLocks noRot="1" noChangeArrowheads="1" noTextEdit="1"/>
          </p:cNvSpPr>
          <p:nvPr>
            <p:ph type="sldImg"/>
          </p:nvPr>
        </p:nvSpPr>
        <p:spPr>
          <a:ln/>
        </p:spPr>
      </p:sp>
      <p:sp>
        <p:nvSpPr>
          <p:cNvPr id="99330" name="Rectangle 3"/>
          <p:cNvSpPr>
            <a:spLocks noGrp="1" noChangeArrowheads="1"/>
          </p:cNvSpPr>
          <p:nvPr>
            <p:ph type="body" idx="1"/>
          </p:nvPr>
        </p:nvSpPr>
        <p:spPr>
          <a:noFill/>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Rectangle 2"/>
          <p:cNvSpPr>
            <a:spLocks noRot="1" noChangeArrowheads="1" noTextEdit="1"/>
          </p:cNvSpPr>
          <p:nvPr>
            <p:ph type="sldImg"/>
          </p:nvPr>
        </p:nvSpPr>
        <p:spPr>
          <a:ln/>
        </p:spPr>
      </p:sp>
      <p:sp>
        <p:nvSpPr>
          <p:cNvPr id="138242" name="Rectangle 3"/>
          <p:cNvSpPr>
            <a:spLocks noGrp="1" noChangeArrowheads="1"/>
          </p:cNvSpPr>
          <p:nvPr>
            <p:ph type="body" idx="1"/>
          </p:nvPr>
        </p:nvSpPr>
        <p:spPr>
          <a:noFill/>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Rectangle 2"/>
          <p:cNvSpPr>
            <a:spLocks noRot="1" noChangeArrowheads="1" noTextEdit="1"/>
          </p:cNvSpPr>
          <p:nvPr>
            <p:ph type="sldImg"/>
          </p:nvPr>
        </p:nvSpPr>
        <p:spPr>
          <a:ln/>
        </p:spPr>
      </p:sp>
      <p:sp>
        <p:nvSpPr>
          <p:cNvPr id="136194" name="Rectangle 3"/>
          <p:cNvSpPr>
            <a:spLocks noGrp="1" noChangeArrowheads="1"/>
          </p:cNvSpPr>
          <p:nvPr>
            <p:ph type="body" idx="1"/>
          </p:nvPr>
        </p:nvSpPr>
        <p:spPr>
          <a:noFill/>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Rectangle 2"/>
          <p:cNvSpPr>
            <a:spLocks noRot="1" noChangeArrowheads="1" noTextEdit="1"/>
          </p:cNvSpPr>
          <p:nvPr>
            <p:ph type="sldImg"/>
          </p:nvPr>
        </p:nvSpPr>
        <p:spPr>
          <a:ln/>
        </p:spPr>
      </p:sp>
      <p:sp>
        <p:nvSpPr>
          <p:cNvPr id="117762" name="Rectangle 3"/>
          <p:cNvSpPr>
            <a:spLocks noGrp="1" noChangeArrowheads="1"/>
          </p:cNvSpPr>
          <p:nvPr>
            <p:ph type="body" idx="1"/>
          </p:nvPr>
        </p:nvSpPr>
        <p:spPr>
          <a:noFill/>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Rectangle 2"/>
          <p:cNvSpPr>
            <a:spLocks noRot="1" noChangeArrowheads="1" noTextEdit="1"/>
          </p:cNvSpPr>
          <p:nvPr>
            <p:ph type="sldImg"/>
          </p:nvPr>
        </p:nvSpPr>
        <p:spPr>
          <a:ln/>
        </p:spPr>
      </p:sp>
      <p:sp>
        <p:nvSpPr>
          <p:cNvPr id="121858" name="Rectangle 3"/>
          <p:cNvSpPr>
            <a:spLocks noGrp="1" noChangeArrowheads="1"/>
          </p:cNvSpPr>
          <p:nvPr>
            <p:ph type="body" idx="1"/>
          </p:nvPr>
        </p:nvSpPr>
        <p:spPr>
          <a:noFill/>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Rectangle 2"/>
          <p:cNvSpPr>
            <a:spLocks noRot="1" noChangeArrowheads="1" noTextEdit="1"/>
          </p:cNvSpPr>
          <p:nvPr>
            <p:ph type="sldImg"/>
          </p:nvPr>
        </p:nvSpPr>
        <p:spPr>
          <a:ln/>
        </p:spPr>
      </p:sp>
      <p:sp>
        <p:nvSpPr>
          <p:cNvPr id="124930" name="Rectangle 3"/>
          <p:cNvSpPr>
            <a:spLocks noGrp="1" noChangeArrowheads="1"/>
          </p:cNvSpPr>
          <p:nvPr>
            <p:ph type="body" idx="1"/>
          </p:nvPr>
        </p:nvSpPr>
        <p:spPr>
          <a:noFill/>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Rectangle 2"/>
          <p:cNvSpPr>
            <a:spLocks noRot="1" noChangeArrowheads="1" noTextEdit="1"/>
          </p:cNvSpPr>
          <p:nvPr>
            <p:ph type="sldImg"/>
          </p:nvPr>
        </p:nvSpPr>
        <p:spPr>
          <a:ln/>
        </p:spPr>
      </p:sp>
      <p:sp>
        <p:nvSpPr>
          <p:cNvPr id="142338" name="Rectangle 3"/>
          <p:cNvSpPr>
            <a:spLocks noGrp="1" noChangeArrowheads="1"/>
          </p:cNvSpPr>
          <p:nvPr>
            <p:ph type="body" idx="1"/>
          </p:nvPr>
        </p:nvSpPr>
        <p:spPr>
          <a:noFill/>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Rectangle 2"/>
          <p:cNvSpPr>
            <a:spLocks noRot="1" noChangeArrowheads="1" noTextEdit="1"/>
          </p:cNvSpPr>
          <p:nvPr>
            <p:ph type="sldImg"/>
          </p:nvPr>
        </p:nvSpPr>
        <p:spPr>
          <a:ln/>
        </p:spPr>
      </p:sp>
      <p:sp>
        <p:nvSpPr>
          <p:cNvPr id="119810" name="Rectangle 3"/>
          <p:cNvSpPr>
            <a:spLocks noGrp="1" noChangeArrowheads="1"/>
          </p:cNvSpPr>
          <p:nvPr>
            <p:ph type="body" idx="1"/>
          </p:nvPr>
        </p:nvSpPr>
        <p:spPr>
          <a:noFill/>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Rectangle 2"/>
          <p:cNvSpPr>
            <a:spLocks noRot="1" noChangeArrowheads="1" noTextEdit="1"/>
          </p:cNvSpPr>
          <p:nvPr>
            <p:ph type="sldImg"/>
          </p:nvPr>
        </p:nvSpPr>
        <p:spPr>
          <a:ln/>
        </p:spPr>
      </p:sp>
      <p:sp>
        <p:nvSpPr>
          <p:cNvPr id="140290" name="Rectangle 3"/>
          <p:cNvSpPr>
            <a:spLocks noGrp="1" noChangeArrowheads="1"/>
          </p:cNvSpPr>
          <p:nvPr>
            <p:ph type="body" idx="1"/>
          </p:nvPr>
        </p:nvSpPr>
        <p:spPr>
          <a:noFill/>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7"/>
          <p:cNvSpPr>
            <a:spLocks noGrp="1" noChangeArrowheads="1"/>
          </p:cNvSpPr>
          <p:nvPr>
            <p:ph type="sldNum" sz="quarter" idx="5"/>
          </p:nvPr>
        </p:nvSpPr>
        <p:spPr>
          <a:noFill/>
        </p:spPr>
        <p:txBody>
          <a:bodyPr/>
          <a:lstStyle>
            <a:lvl1pPr defTabSz="914686">
              <a:defRPr sz="2300">
                <a:solidFill>
                  <a:schemeClr val="tx1"/>
                </a:solidFill>
                <a:latin typeface="Tahoma" charset="0"/>
                <a:ea typeface="ＭＳ Ｐゴシック" charset="0"/>
                <a:cs typeface="ＭＳ Ｐゴシック" charset="0"/>
              </a:defRPr>
            </a:lvl1pPr>
            <a:lvl2pPr marL="720662" indent="-277178" defTabSz="914686">
              <a:defRPr sz="2300">
                <a:solidFill>
                  <a:schemeClr val="tx1"/>
                </a:solidFill>
                <a:latin typeface="Tahoma" charset="0"/>
                <a:ea typeface="ＭＳ Ｐゴシック" charset="0"/>
              </a:defRPr>
            </a:lvl2pPr>
            <a:lvl3pPr marL="1108710" indent="-221742" defTabSz="914686">
              <a:defRPr sz="2300">
                <a:solidFill>
                  <a:schemeClr val="tx1"/>
                </a:solidFill>
                <a:latin typeface="Tahoma" charset="0"/>
                <a:ea typeface="ＭＳ Ｐゴシック" charset="0"/>
              </a:defRPr>
            </a:lvl3pPr>
            <a:lvl4pPr marL="1552194" indent="-221742" defTabSz="914686">
              <a:defRPr sz="2300">
                <a:solidFill>
                  <a:schemeClr val="tx1"/>
                </a:solidFill>
                <a:latin typeface="Tahoma" charset="0"/>
                <a:ea typeface="ＭＳ Ｐゴシック" charset="0"/>
              </a:defRPr>
            </a:lvl4pPr>
            <a:lvl5pPr marL="1995678" indent="-221742" defTabSz="914686">
              <a:defRPr sz="2300">
                <a:solidFill>
                  <a:schemeClr val="tx1"/>
                </a:solidFill>
                <a:latin typeface="Tahoma" charset="0"/>
                <a:ea typeface="ＭＳ Ｐゴシック" charset="0"/>
              </a:defRPr>
            </a:lvl5pPr>
            <a:lvl6pPr marL="2439162" indent="-221742" defTabSz="914686" eaLnBrk="0" fontAlgn="base" hangingPunct="0">
              <a:spcBef>
                <a:spcPct val="0"/>
              </a:spcBef>
              <a:spcAft>
                <a:spcPct val="0"/>
              </a:spcAft>
              <a:defRPr sz="2300">
                <a:solidFill>
                  <a:schemeClr val="tx1"/>
                </a:solidFill>
                <a:latin typeface="Tahoma" charset="0"/>
                <a:ea typeface="ＭＳ Ｐゴシック" charset="0"/>
              </a:defRPr>
            </a:lvl6pPr>
            <a:lvl7pPr marL="2882646" indent="-221742" defTabSz="914686" eaLnBrk="0" fontAlgn="base" hangingPunct="0">
              <a:spcBef>
                <a:spcPct val="0"/>
              </a:spcBef>
              <a:spcAft>
                <a:spcPct val="0"/>
              </a:spcAft>
              <a:defRPr sz="2300">
                <a:solidFill>
                  <a:schemeClr val="tx1"/>
                </a:solidFill>
                <a:latin typeface="Tahoma" charset="0"/>
                <a:ea typeface="ＭＳ Ｐゴシック" charset="0"/>
              </a:defRPr>
            </a:lvl7pPr>
            <a:lvl8pPr marL="3326130" indent="-221742" defTabSz="914686" eaLnBrk="0" fontAlgn="base" hangingPunct="0">
              <a:spcBef>
                <a:spcPct val="0"/>
              </a:spcBef>
              <a:spcAft>
                <a:spcPct val="0"/>
              </a:spcAft>
              <a:defRPr sz="2300">
                <a:solidFill>
                  <a:schemeClr val="tx1"/>
                </a:solidFill>
                <a:latin typeface="Tahoma" charset="0"/>
                <a:ea typeface="ＭＳ Ｐゴシック" charset="0"/>
              </a:defRPr>
            </a:lvl8pPr>
            <a:lvl9pPr marL="3769614" indent="-221742" defTabSz="914686" eaLnBrk="0" fontAlgn="base" hangingPunct="0">
              <a:spcBef>
                <a:spcPct val="0"/>
              </a:spcBef>
              <a:spcAft>
                <a:spcPct val="0"/>
              </a:spcAft>
              <a:defRPr sz="2300">
                <a:solidFill>
                  <a:schemeClr val="tx1"/>
                </a:solidFill>
                <a:latin typeface="Tahoma" charset="0"/>
                <a:ea typeface="ＭＳ Ｐゴシック" charset="0"/>
              </a:defRPr>
            </a:lvl9pPr>
          </a:lstStyle>
          <a:p>
            <a:fld id="{7DEA6E6D-E546-494A-8FD7-1A750CBD2CA2}" type="slidenum">
              <a:rPr lang="en-US" sz="1200">
                <a:latin typeface="Arial" charset="0"/>
              </a:rPr>
              <a:pPr/>
              <a:t>50</a:t>
            </a:fld>
            <a:endParaRPr lang="en-US" sz="1200">
              <a:latin typeface="Arial" charset="0"/>
            </a:endParaRPr>
          </a:p>
        </p:txBody>
      </p:sp>
      <p:sp>
        <p:nvSpPr>
          <p:cNvPr id="103426" name="Rectangle 2"/>
          <p:cNvSpPr>
            <a:spLocks noRot="1" noChangeArrowheads="1" noTextEdit="1"/>
          </p:cNvSpPr>
          <p:nvPr>
            <p:ph type="sldImg"/>
          </p:nvPr>
        </p:nvSpPr>
        <p:spPr>
          <a:ln/>
        </p:spPr>
      </p:sp>
      <p:sp>
        <p:nvSpPr>
          <p:cNvPr id="103427"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2"/>
          <p:cNvSpPr>
            <a:spLocks noRot="1" noChangeArrowheads="1" noTextEdit="1"/>
          </p:cNvSpPr>
          <p:nvPr>
            <p:ph type="sldImg"/>
          </p:nvPr>
        </p:nvSpPr>
        <p:spPr>
          <a:ln/>
        </p:spPr>
      </p:sp>
      <p:sp>
        <p:nvSpPr>
          <p:cNvPr id="105474" name="Rectangle 3"/>
          <p:cNvSpPr>
            <a:spLocks noGrp="1" noChangeArrowheads="1"/>
          </p:cNvSpPr>
          <p:nvPr>
            <p:ph type="body" idx="1"/>
          </p:nvPr>
        </p:nvSpPr>
        <p:spPr>
          <a:noFill/>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2"/>
          <p:cNvSpPr>
            <a:spLocks noRot="1" noChangeArrowheads="1" noTextEdit="1"/>
          </p:cNvSpPr>
          <p:nvPr>
            <p:ph type="sldImg"/>
          </p:nvPr>
        </p:nvSpPr>
        <p:spPr>
          <a:ln/>
        </p:spPr>
      </p:sp>
      <p:sp>
        <p:nvSpPr>
          <p:cNvPr id="101378" name="Rectangle 3"/>
          <p:cNvSpPr>
            <a:spLocks noGrp="1" noChangeArrowheads="1"/>
          </p:cNvSpPr>
          <p:nvPr>
            <p:ph type="body" idx="1"/>
          </p:nvPr>
        </p:nvSpPr>
        <p:spPr>
          <a:noFill/>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2"/>
          <p:cNvSpPr>
            <a:spLocks noRot="1" noChangeArrowheads="1" noTextEdit="1"/>
          </p:cNvSpPr>
          <p:nvPr>
            <p:ph type="sldImg"/>
          </p:nvPr>
        </p:nvSpPr>
        <p:spPr>
          <a:ln/>
        </p:spPr>
      </p:sp>
      <p:sp>
        <p:nvSpPr>
          <p:cNvPr id="109570" name="Rectangle 3"/>
          <p:cNvSpPr>
            <a:spLocks noGrp="1" noChangeArrowheads="1"/>
          </p:cNvSpPr>
          <p:nvPr>
            <p:ph type="body" idx="1"/>
          </p:nvPr>
        </p:nvSpPr>
        <p:spPr>
          <a:noFill/>
        </p:spPr>
        <p:txBody>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Rectangle 2"/>
          <p:cNvSpPr>
            <a:spLocks noRot="1" noChangeArrowheads="1" noTextEdit="1"/>
          </p:cNvSpPr>
          <p:nvPr>
            <p:ph type="sldImg"/>
          </p:nvPr>
        </p:nvSpPr>
        <p:spPr>
          <a:ln/>
        </p:spPr>
      </p:sp>
      <p:sp>
        <p:nvSpPr>
          <p:cNvPr id="147458" name="Rectangle 3"/>
          <p:cNvSpPr>
            <a:spLocks noGrp="1" noChangeArrowheads="1"/>
          </p:cNvSpPr>
          <p:nvPr>
            <p:ph type="body" idx="1"/>
          </p:nvPr>
        </p:nvSpPr>
        <p:spPr>
          <a:noFill/>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Rectangle 7"/>
          <p:cNvSpPr txBox="1">
            <a:spLocks noGrp="1" noChangeArrowheads="1"/>
          </p:cNvSpPr>
          <p:nvPr/>
        </p:nvSpPr>
        <p:spPr bwMode="auto">
          <a:xfrm>
            <a:off x="3884354" y="8684720"/>
            <a:ext cx="2972108" cy="457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defTabSz="942975">
              <a:defRPr sz="2400">
                <a:solidFill>
                  <a:schemeClr val="tx1"/>
                </a:solidFill>
                <a:latin typeface="Tahoma" charset="0"/>
                <a:ea typeface="ＭＳ Ｐゴシック" charset="0"/>
                <a:cs typeface="ＭＳ Ｐゴシック" charset="0"/>
              </a:defRPr>
            </a:lvl1pPr>
            <a:lvl2pPr marL="742950" indent="-285750" defTabSz="942975">
              <a:defRPr sz="2400">
                <a:solidFill>
                  <a:schemeClr val="tx1"/>
                </a:solidFill>
                <a:latin typeface="Tahoma" charset="0"/>
                <a:ea typeface="ＭＳ Ｐゴシック" charset="0"/>
              </a:defRPr>
            </a:lvl2pPr>
            <a:lvl3pPr marL="1143000" indent="-228600" defTabSz="942975">
              <a:defRPr sz="2400">
                <a:solidFill>
                  <a:schemeClr val="tx1"/>
                </a:solidFill>
                <a:latin typeface="Tahoma" charset="0"/>
                <a:ea typeface="ＭＳ Ｐゴシック" charset="0"/>
              </a:defRPr>
            </a:lvl3pPr>
            <a:lvl4pPr marL="1600200" indent="-228600" defTabSz="942975">
              <a:defRPr sz="2400">
                <a:solidFill>
                  <a:schemeClr val="tx1"/>
                </a:solidFill>
                <a:latin typeface="Tahoma" charset="0"/>
                <a:ea typeface="ＭＳ Ｐゴシック" charset="0"/>
              </a:defRPr>
            </a:lvl4pPr>
            <a:lvl5pPr marL="2057400" indent="-228600" defTabSz="942975">
              <a:defRPr sz="2400">
                <a:solidFill>
                  <a:schemeClr val="tx1"/>
                </a:solidFill>
                <a:latin typeface="Tahoma" charset="0"/>
                <a:ea typeface="ＭＳ Ｐゴシック" charset="0"/>
              </a:defRPr>
            </a:lvl5pPr>
            <a:lvl6pPr marL="2514600" indent="-228600" defTabSz="942975" eaLnBrk="0" fontAlgn="base" hangingPunct="0">
              <a:spcBef>
                <a:spcPct val="0"/>
              </a:spcBef>
              <a:spcAft>
                <a:spcPct val="0"/>
              </a:spcAft>
              <a:defRPr sz="2400">
                <a:solidFill>
                  <a:schemeClr val="tx1"/>
                </a:solidFill>
                <a:latin typeface="Tahoma" charset="0"/>
                <a:ea typeface="ＭＳ Ｐゴシック" charset="0"/>
              </a:defRPr>
            </a:lvl6pPr>
            <a:lvl7pPr marL="2971800" indent="-228600" defTabSz="942975" eaLnBrk="0" fontAlgn="base" hangingPunct="0">
              <a:spcBef>
                <a:spcPct val="0"/>
              </a:spcBef>
              <a:spcAft>
                <a:spcPct val="0"/>
              </a:spcAft>
              <a:defRPr sz="2400">
                <a:solidFill>
                  <a:schemeClr val="tx1"/>
                </a:solidFill>
                <a:latin typeface="Tahoma" charset="0"/>
                <a:ea typeface="ＭＳ Ｐゴシック" charset="0"/>
              </a:defRPr>
            </a:lvl7pPr>
            <a:lvl8pPr marL="3429000" indent="-228600" defTabSz="942975" eaLnBrk="0" fontAlgn="base" hangingPunct="0">
              <a:spcBef>
                <a:spcPct val="0"/>
              </a:spcBef>
              <a:spcAft>
                <a:spcPct val="0"/>
              </a:spcAft>
              <a:defRPr sz="2400">
                <a:solidFill>
                  <a:schemeClr val="tx1"/>
                </a:solidFill>
                <a:latin typeface="Tahoma" charset="0"/>
                <a:ea typeface="ＭＳ Ｐゴシック" charset="0"/>
              </a:defRPr>
            </a:lvl8pPr>
            <a:lvl9pPr marL="3886200" indent="-228600" defTabSz="942975" eaLnBrk="0" fontAlgn="base" hangingPunct="0">
              <a:spcBef>
                <a:spcPct val="0"/>
              </a:spcBef>
              <a:spcAft>
                <a:spcPct val="0"/>
              </a:spcAft>
              <a:defRPr sz="2400">
                <a:solidFill>
                  <a:schemeClr val="tx1"/>
                </a:solidFill>
                <a:latin typeface="Tahoma" charset="0"/>
                <a:ea typeface="ＭＳ Ｐゴシック" charset="0"/>
              </a:defRPr>
            </a:lvl9pPr>
          </a:lstStyle>
          <a:p>
            <a:pPr algn="r" eaLnBrk="1" hangingPunct="1"/>
            <a:fld id="{F6D10CE8-A4A2-8E4A-A3BD-7BD99CF5AA35}" type="slidenum">
              <a:rPr lang="en-US" sz="1200">
                <a:latin typeface="Arial" charset="0"/>
              </a:rPr>
              <a:pPr algn="r" eaLnBrk="1" hangingPunct="1"/>
              <a:t>72</a:t>
            </a:fld>
            <a:endParaRPr lang="en-US" sz="1200">
              <a:latin typeface="Arial" charset="0"/>
            </a:endParaRPr>
          </a:p>
        </p:txBody>
      </p:sp>
      <p:sp>
        <p:nvSpPr>
          <p:cNvPr id="161794" name="Rectangle 2"/>
          <p:cNvSpPr>
            <a:spLocks noRot="1" noChangeArrowheads="1" noTextEdit="1"/>
          </p:cNvSpPr>
          <p:nvPr>
            <p:ph type="sldImg"/>
          </p:nvPr>
        </p:nvSpPr>
        <p:spPr>
          <a:ln/>
        </p:spPr>
      </p:sp>
      <p:sp>
        <p:nvSpPr>
          <p:cNvPr id="161795"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1" name="Rectangle 7"/>
          <p:cNvSpPr txBox="1">
            <a:spLocks noGrp="1" noChangeArrowheads="1"/>
          </p:cNvSpPr>
          <p:nvPr/>
        </p:nvSpPr>
        <p:spPr bwMode="auto">
          <a:xfrm>
            <a:off x="3884354" y="8684720"/>
            <a:ext cx="2972108" cy="457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defTabSz="942975">
              <a:defRPr sz="2400">
                <a:solidFill>
                  <a:schemeClr val="tx1"/>
                </a:solidFill>
                <a:latin typeface="Tahoma" charset="0"/>
                <a:ea typeface="ＭＳ Ｐゴシック" charset="0"/>
                <a:cs typeface="ＭＳ Ｐゴシック" charset="0"/>
              </a:defRPr>
            </a:lvl1pPr>
            <a:lvl2pPr marL="742950" indent="-285750" defTabSz="942975">
              <a:defRPr sz="2400">
                <a:solidFill>
                  <a:schemeClr val="tx1"/>
                </a:solidFill>
                <a:latin typeface="Tahoma" charset="0"/>
                <a:ea typeface="ＭＳ Ｐゴシック" charset="0"/>
              </a:defRPr>
            </a:lvl2pPr>
            <a:lvl3pPr marL="1143000" indent="-228600" defTabSz="942975">
              <a:defRPr sz="2400">
                <a:solidFill>
                  <a:schemeClr val="tx1"/>
                </a:solidFill>
                <a:latin typeface="Tahoma" charset="0"/>
                <a:ea typeface="ＭＳ Ｐゴシック" charset="0"/>
              </a:defRPr>
            </a:lvl3pPr>
            <a:lvl4pPr marL="1600200" indent="-228600" defTabSz="942975">
              <a:defRPr sz="2400">
                <a:solidFill>
                  <a:schemeClr val="tx1"/>
                </a:solidFill>
                <a:latin typeface="Tahoma" charset="0"/>
                <a:ea typeface="ＭＳ Ｐゴシック" charset="0"/>
              </a:defRPr>
            </a:lvl4pPr>
            <a:lvl5pPr marL="2057400" indent="-228600" defTabSz="942975">
              <a:defRPr sz="2400">
                <a:solidFill>
                  <a:schemeClr val="tx1"/>
                </a:solidFill>
                <a:latin typeface="Tahoma" charset="0"/>
                <a:ea typeface="ＭＳ Ｐゴシック" charset="0"/>
              </a:defRPr>
            </a:lvl5pPr>
            <a:lvl6pPr marL="2514600" indent="-228600" defTabSz="942975" eaLnBrk="0" fontAlgn="base" hangingPunct="0">
              <a:spcBef>
                <a:spcPct val="0"/>
              </a:spcBef>
              <a:spcAft>
                <a:spcPct val="0"/>
              </a:spcAft>
              <a:defRPr sz="2400">
                <a:solidFill>
                  <a:schemeClr val="tx1"/>
                </a:solidFill>
                <a:latin typeface="Tahoma" charset="0"/>
                <a:ea typeface="ＭＳ Ｐゴシック" charset="0"/>
              </a:defRPr>
            </a:lvl6pPr>
            <a:lvl7pPr marL="2971800" indent="-228600" defTabSz="942975" eaLnBrk="0" fontAlgn="base" hangingPunct="0">
              <a:spcBef>
                <a:spcPct val="0"/>
              </a:spcBef>
              <a:spcAft>
                <a:spcPct val="0"/>
              </a:spcAft>
              <a:defRPr sz="2400">
                <a:solidFill>
                  <a:schemeClr val="tx1"/>
                </a:solidFill>
                <a:latin typeface="Tahoma" charset="0"/>
                <a:ea typeface="ＭＳ Ｐゴシック" charset="0"/>
              </a:defRPr>
            </a:lvl7pPr>
            <a:lvl8pPr marL="3429000" indent="-228600" defTabSz="942975" eaLnBrk="0" fontAlgn="base" hangingPunct="0">
              <a:spcBef>
                <a:spcPct val="0"/>
              </a:spcBef>
              <a:spcAft>
                <a:spcPct val="0"/>
              </a:spcAft>
              <a:defRPr sz="2400">
                <a:solidFill>
                  <a:schemeClr val="tx1"/>
                </a:solidFill>
                <a:latin typeface="Tahoma" charset="0"/>
                <a:ea typeface="ＭＳ Ｐゴシック" charset="0"/>
              </a:defRPr>
            </a:lvl8pPr>
            <a:lvl9pPr marL="3886200" indent="-228600" defTabSz="942975" eaLnBrk="0" fontAlgn="base" hangingPunct="0">
              <a:spcBef>
                <a:spcPct val="0"/>
              </a:spcBef>
              <a:spcAft>
                <a:spcPct val="0"/>
              </a:spcAft>
              <a:defRPr sz="2400">
                <a:solidFill>
                  <a:schemeClr val="tx1"/>
                </a:solidFill>
                <a:latin typeface="Tahoma" charset="0"/>
                <a:ea typeface="ＭＳ Ｐゴシック" charset="0"/>
              </a:defRPr>
            </a:lvl9pPr>
          </a:lstStyle>
          <a:p>
            <a:pPr algn="r" eaLnBrk="1" hangingPunct="1"/>
            <a:fld id="{94D2778D-BC5B-3849-ACDA-45D3CCD1A798}" type="slidenum">
              <a:rPr lang="en-US" sz="1200">
                <a:latin typeface="Arial" charset="0"/>
              </a:rPr>
              <a:pPr algn="r" eaLnBrk="1" hangingPunct="1"/>
              <a:t>73</a:t>
            </a:fld>
            <a:endParaRPr lang="en-US" sz="1200">
              <a:latin typeface="Arial" charset="0"/>
            </a:endParaRPr>
          </a:p>
        </p:txBody>
      </p:sp>
      <p:sp>
        <p:nvSpPr>
          <p:cNvPr id="163842" name="Slide Image Placeholder 1"/>
          <p:cNvSpPr>
            <a:spLocks noGrp="1" noRot="1" noChangeAspect="1" noTextEdit="1"/>
          </p:cNvSpPr>
          <p:nvPr>
            <p:ph type="sldImg"/>
          </p:nvPr>
        </p:nvSpPr>
        <p:spPr>
          <a:ln/>
        </p:spPr>
      </p:sp>
      <p:sp>
        <p:nvSpPr>
          <p:cNvPr id="163843" name="Notes Placeholder 2"/>
          <p:cNvSpPr>
            <a:spLocks noGrp="1"/>
          </p:cNvSpPr>
          <p:nvPr>
            <p:ph type="body" idx="1"/>
          </p:nvPr>
        </p:nvSpPr>
        <p:spPr>
          <a:noFill/>
        </p:spPr>
        <p:txBody>
          <a:bodyPr/>
          <a:lstStyle/>
          <a:p>
            <a:pPr eaLnBrk="1" hangingPunct="1">
              <a:spcBef>
                <a:spcPct val="0"/>
              </a:spcBef>
            </a:pPr>
            <a:endParaRPr lang="en-US"/>
          </a:p>
        </p:txBody>
      </p:sp>
      <p:sp>
        <p:nvSpPr>
          <p:cNvPr id="163844" name="Slide Number Placeholder 3"/>
          <p:cNvSpPr txBox="1">
            <a:spLocks noGrp="1"/>
          </p:cNvSpPr>
          <p:nvPr/>
        </p:nvSpPr>
        <p:spPr bwMode="auto">
          <a:xfrm>
            <a:off x="3884354" y="8684720"/>
            <a:ext cx="2972108" cy="457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defTabSz="942975">
              <a:defRPr sz="2400">
                <a:solidFill>
                  <a:schemeClr val="tx1"/>
                </a:solidFill>
                <a:latin typeface="Tahoma" charset="0"/>
                <a:ea typeface="ＭＳ Ｐゴシック" charset="0"/>
                <a:cs typeface="ＭＳ Ｐゴシック" charset="0"/>
              </a:defRPr>
            </a:lvl1pPr>
            <a:lvl2pPr marL="742950" indent="-285750" defTabSz="942975">
              <a:defRPr sz="2400">
                <a:solidFill>
                  <a:schemeClr val="tx1"/>
                </a:solidFill>
                <a:latin typeface="Tahoma" charset="0"/>
                <a:ea typeface="ＭＳ Ｐゴシック" charset="0"/>
              </a:defRPr>
            </a:lvl2pPr>
            <a:lvl3pPr marL="1143000" indent="-228600" defTabSz="942975">
              <a:defRPr sz="2400">
                <a:solidFill>
                  <a:schemeClr val="tx1"/>
                </a:solidFill>
                <a:latin typeface="Tahoma" charset="0"/>
                <a:ea typeface="ＭＳ Ｐゴシック" charset="0"/>
              </a:defRPr>
            </a:lvl3pPr>
            <a:lvl4pPr marL="1600200" indent="-228600" defTabSz="942975">
              <a:defRPr sz="2400">
                <a:solidFill>
                  <a:schemeClr val="tx1"/>
                </a:solidFill>
                <a:latin typeface="Tahoma" charset="0"/>
                <a:ea typeface="ＭＳ Ｐゴシック" charset="0"/>
              </a:defRPr>
            </a:lvl4pPr>
            <a:lvl5pPr marL="2057400" indent="-228600" defTabSz="942975">
              <a:defRPr sz="2400">
                <a:solidFill>
                  <a:schemeClr val="tx1"/>
                </a:solidFill>
                <a:latin typeface="Tahoma" charset="0"/>
                <a:ea typeface="ＭＳ Ｐゴシック" charset="0"/>
              </a:defRPr>
            </a:lvl5pPr>
            <a:lvl6pPr marL="2514600" indent="-228600" defTabSz="942975" eaLnBrk="0" fontAlgn="base" hangingPunct="0">
              <a:spcBef>
                <a:spcPct val="0"/>
              </a:spcBef>
              <a:spcAft>
                <a:spcPct val="0"/>
              </a:spcAft>
              <a:defRPr sz="2400">
                <a:solidFill>
                  <a:schemeClr val="tx1"/>
                </a:solidFill>
                <a:latin typeface="Tahoma" charset="0"/>
                <a:ea typeface="ＭＳ Ｐゴシック" charset="0"/>
              </a:defRPr>
            </a:lvl6pPr>
            <a:lvl7pPr marL="2971800" indent="-228600" defTabSz="942975" eaLnBrk="0" fontAlgn="base" hangingPunct="0">
              <a:spcBef>
                <a:spcPct val="0"/>
              </a:spcBef>
              <a:spcAft>
                <a:spcPct val="0"/>
              </a:spcAft>
              <a:defRPr sz="2400">
                <a:solidFill>
                  <a:schemeClr val="tx1"/>
                </a:solidFill>
                <a:latin typeface="Tahoma" charset="0"/>
                <a:ea typeface="ＭＳ Ｐゴシック" charset="0"/>
              </a:defRPr>
            </a:lvl7pPr>
            <a:lvl8pPr marL="3429000" indent="-228600" defTabSz="942975" eaLnBrk="0" fontAlgn="base" hangingPunct="0">
              <a:spcBef>
                <a:spcPct val="0"/>
              </a:spcBef>
              <a:spcAft>
                <a:spcPct val="0"/>
              </a:spcAft>
              <a:defRPr sz="2400">
                <a:solidFill>
                  <a:schemeClr val="tx1"/>
                </a:solidFill>
                <a:latin typeface="Tahoma" charset="0"/>
                <a:ea typeface="ＭＳ Ｐゴシック" charset="0"/>
              </a:defRPr>
            </a:lvl8pPr>
            <a:lvl9pPr marL="3886200" indent="-228600" defTabSz="942975" eaLnBrk="0" fontAlgn="base" hangingPunct="0">
              <a:spcBef>
                <a:spcPct val="0"/>
              </a:spcBef>
              <a:spcAft>
                <a:spcPct val="0"/>
              </a:spcAft>
              <a:defRPr sz="2400">
                <a:solidFill>
                  <a:schemeClr val="tx1"/>
                </a:solidFill>
                <a:latin typeface="Tahoma" charset="0"/>
                <a:ea typeface="ＭＳ Ｐゴシック" charset="0"/>
              </a:defRPr>
            </a:lvl9pPr>
          </a:lstStyle>
          <a:p>
            <a:pPr algn="r"/>
            <a:fld id="{A70D50DF-4AE8-2F46-8EDD-C55DB3FD4099}" type="slidenum">
              <a:rPr lang="en-US" sz="1200">
                <a:latin typeface="Arial" charset="0"/>
              </a:rPr>
              <a:pPr algn="r"/>
              <a:t>73</a:t>
            </a:fld>
            <a:endParaRPr lang="en-US" sz="1200">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Rectangle 2"/>
          <p:cNvSpPr>
            <a:spLocks noRot="1" noChangeArrowheads="1" noTextEdit="1"/>
          </p:cNvSpPr>
          <p:nvPr>
            <p:ph type="sldImg"/>
          </p:nvPr>
        </p:nvSpPr>
        <p:spPr>
          <a:ln/>
        </p:spPr>
      </p:sp>
      <p:sp>
        <p:nvSpPr>
          <p:cNvPr id="111618" name="Rectangle 3"/>
          <p:cNvSpPr>
            <a:spLocks noGrp="1" noChangeArrowheads="1"/>
          </p:cNvSpPr>
          <p:nvPr>
            <p:ph type="body" idx="1"/>
          </p:nvPr>
        </p:nvSpPr>
        <p:spPr>
          <a:noFill/>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2"/>
          <p:cNvSpPr>
            <a:spLocks noRot="1" noChangeArrowheads="1" noTextEdit="1"/>
          </p:cNvSpPr>
          <p:nvPr>
            <p:ph type="sldImg"/>
          </p:nvPr>
        </p:nvSpPr>
        <p:spPr>
          <a:ln/>
        </p:spPr>
      </p:sp>
      <p:sp>
        <p:nvSpPr>
          <p:cNvPr id="113666" name="Rectangle 3"/>
          <p:cNvSpPr>
            <a:spLocks noGrp="1" noChangeArrowheads="1"/>
          </p:cNvSpPr>
          <p:nvPr>
            <p:ph type="body" idx="1"/>
          </p:nvPr>
        </p:nvSpPr>
        <p:spPr>
          <a:noFill/>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Rectangle 2"/>
          <p:cNvSpPr>
            <a:spLocks noRot="1" noChangeArrowheads="1" noTextEdit="1"/>
          </p:cNvSpPr>
          <p:nvPr>
            <p:ph type="sldImg"/>
          </p:nvPr>
        </p:nvSpPr>
        <p:spPr>
          <a:ln/>
        </p:spPr>
      </p:sp>
      <p:sp>
        <p:nvSpPr>
          <p:cNvPr id="115714" name="Rectangle 3"/>
          <p:cNvSpPr>
            <a:spLocks noGrp="1" noChangeArrowheads="1"/>
          </p:cNvSpPr>
          <p:nvPr>
            <p:ph type="body" idx="1"/>
          </p:nvPr>
        </p:nvSpPr>
        <p:spPr>
          <a:noFill/>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Rectangle 2"/>
          <p:cNvSpPr>
            <a:spLocks noRot="1" noChangeArrowheads="1" noTextEdit="1"/>
          </p:cNvSpPr>
          <p:nvPr>
            <p:ph type="sldImg"/>
          </p:nvPr>
        </p:nvSpPr>
        <p:spPr>
          <a:ln/>
        </p:spPr>
      </p:sp>
      <p:sp>
        <p:nvSpPr>
          <p:cNvPr id="128002" name="Rectangle 3"/>
          <p:cNvSpPr>
            <a:spLocks noGrp="1" noChangeArrowheads="1"/>
          </p:cNvSpPr>
          <p:nvPr>
            <p:ph type="body" idx="1"/>
          </p:nvPr>
        </p:nvSpPr>
        <p:spPr>
          <a:noFill/>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Rectangle 2"/>
          <p:cNvSpPr>
            <a:spLocks noRot="1" noChangeArrowheads="1" noTextEdit="1"/>
          </p:cNvSpPr>
          <p:nvPr>
            <p:ph type="sldImg"/>
          </p:nvPr>
        </p:nvSpPr>
        <p:spPr>
          <a:ln/>
        </p:spPr>
      </p:sp>
      <p:sp>
        <p:nvSpPr>
          <p:cNvPr id="130050" name="Rectangle 3"/>
          <p:cNvSpPr>
            <a:spLocks noGrp="1" noChangeArrowheads="1"/>
          </p:cNvSpPr>
          <p:nvPr>
            <p:ph type="body" idx="1"/>
          </p:nvPr>
        </p:nvSpPr>
        <p:spPr>
          <a:noFill/>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Rectangle 7"/>
          <p:cNvSpPr>
            <a:spLocks noGrp="1" noChangeArrowheads="1"/>
          </p:cNvSpPr>
          <p:nvPr>
            <p:ph type="sldNum" sz="quarter" idx="5"/>
          </p:nvPr>
        </p:nvSpPr>
        <p:spPr>
          <a:noFill/>
        </p:spPr>
        <p:txBody>
          <a:bodyPr/>
          <a:lstStyle>
            <a:lvl1pPr defTabSz="914686">
              <a:defRPr sz="2300">
                <a:solidFill>
                  <a:schemeClr val="tx1"/>
                </a:solidFill>
                <a:latin typeface="Tahoma" charset="0"/>
                <a:ea typeface="ＭＳ Ｐゴシック" charset="0"/>
                <a:cs typeface="ＭＳ Ｐゴシック" charset="0"/>
              </a:defRPr>
            </a:lvl1pPr>
            <a:lvl2pPr marL="720662" indent="-277178" defTabSz="914686">
              <a:defRPr sz="2300">
                <a:solidFill>
                  <a:schemeClr val="tx1"/>
                </a:solidFill>
                <a:latin typeface="Tahoma" charset="0"/>
                <a:ea typeface="ＭＳ Ｐゴシック" charset="0"/>
              </a:defRPr>
            </a:lvl2pPr>
            <a:lvl3pPr marL="1108710" indent="-221742" defTabSz="914686">
              <a:defRPr sz="2300">
                <a:solidFill>
                  <a:schemeClr val="tx1"/>
                </a:solidFill>
                <a:latin typeface="Tahoma" charset="0"/>
                <a:ea typeface="ＭＳ Ｐゴシック" charset="0"/>
              </a:defRPr>
            </a:lvl3pPr>
            <a:lvl4pPr marL="1552194" indent="-221742" defTabSz="914686">
              <a:defRPr sz="2300">
                <a:solidFill>
                  <a:schemeClr val="tx1"/>
                </a:solidFill>
                <a:latin typeface="Tahoma" charset="0"/>
                <a:ea typeface="ＭＳ Ｐゴシック" charset="0"/>
              </a:defRPr>
            </a:lvl4pPr>
            <a:lvl5pPr marL="1995678" indent="-221742" defTabSz="914686">
              <a:defRPr sz="2300">
                <a:solidFill>
                  <a:schemeClr val="tx1"/>
                </a:solidFill>
                <a:latin typeface="Tahoma" charset="0"/>
                <a:ea typeface="ＭＳ Ｐゴシック" charset="0"/>
              </a:defRPr>
            </a:lvl5pPr>
            <a:lvl6pPr marL="2439162" indent="-221742" defTabSz="914686" eaLnBrk="0" fontAlgn="base" hangingPunct="0">
              <a:spcBef>
                <a:spcPct val="0"/>
              </a:spcBef>
              <a:spcAft>
                <a:spcPct val="0"/>
              </a:spcAft>
              <a:defRPr sz="2300">
                <a:solidFill>
                  <a:schemeClr val="tx1"/>
                </a:solidFill>
                <a:latin typeface="Tahoma" charset="0"/>
                <a:ea typeface="ＭＳ Ｐゴシック" charset="0"/>
              </a:defRPr>
            </a:lvl6pPr>
            <a:lvl7pPr marL="2882646" indent="-221742" defTabSz="914686" eaLnBrk="0" fontAlgn="base" hangingPunct="0">
              <a:spcBef>
                <a:spcPct val="0"/>
              </a:spcBef>
              <a:spcAft>
                <a:spcPct val="0"/>
              </a:spcAft>
              <a:defRPr sz="2300">
                <a:solidFill>
                  <a:schemeClr val="tx1"/>
                </a:solidFill>
                <a:latin typeface="Tahoma" charset="0"/>
                <a:ea typeface="ＭＳ Ｐゴシック" charset="0"/>
              </a:defRPr>
            </a:lvl7pPr>
            <a:lvl8pPr marL="3326130" indent="-221742" defTabSz="914686" eaLnBrk="0" fontAlgn="base" hangingPunct="0">
              <a:spcBef>
                <a:spcPct val="0"/>
              </a:spcBef>
              <a:spcAft>
                <a:spcPct val="0"/>
              </a:spcAft>
              <a:defRPr sz="2300">
                <a:solidFill>
                  <a:schemeClr val="tx1"/>
                </a:solidFill>
                <a:latin typeface="Tahoma" charset="0"/>
                <a:ea typeface="ＭＳ Ｐゴシック" charset="0"/>
              </a:defRPr>
            </a:lvl8pPr>
            <a:lvl9pPr marL="3769614" indent="-221742" defTabSz="914686" eaLnBrk="0" fontAlgn="base" hangingPunct="0">
              <a:spcBef>
                <a:spcPct val="0"/>
              </a:spcBef>
              <a:spcAft>
                <a:spcPct val="0"/>
              </a:spcAft>
              <a:defRPr sz="2300">
                <a:solidFill>
                  <a:schemeClr val="tx1"/>
                </a:solidFill>
                <a:latin typeface="Tahoma" charset="0"/>
                <a:ea typeface="ＭＳ Ｐゴシック" charset="0"/>
              </a:defRPr>
            </a:lvl9pPr>
          </a:lstStyle>
          <a:p>
            <a:fld id="{1D0BA65F-A6AC-FA4F-BFAD-0AF36C7B2A99}" type="slidenum">
              <a:rPr lang="en-US" sz="1200">
                <a:latin typeface="Arial" charset="0"/>
              </a:rPr>
              <a:pPr/>
              <a:t>34</a:t>
            </a:fld>
            <a:endParaRPr lang="en-US" sz="1200">
              <a:latin typeface="Arial" charset="0"/>
            </a:endParaRPr>
          </a:p>
        </p:txBody>
      </p:sp>
      <p:sp>
        <p:nvSpPr>
          <p:cNvPr id="132098" name="Slide Image Placeholder 1"/>
          <p:cNvSpPr>
            <a:spLocks noGrp="1" noRot="1" noChangeAspect="1" noTextEdit="1"/>
          </p:cNvSpPr>
          <p:nvPr>
            <p:ph type="sldImg"/>
          </p:nvPr>
        </p:nvSpPr>
        <p:spPr>
          <a:ln/>
        </p:spPr>
      </p:sp>
      <p:sp>
        <p:nvSpPr>
          <p:cNvPr id="132099" name="Notes Placeholder 2"/>
          <p:cNvSpPr>
            <a:spLocks noGrp="1"/>
          </p:cNvSpPr>
          <p:nvPr>
            <p:ph type="body" idx="1"/>
          </p:nvPr>
        </p:nvSpPr>
        <p:spPr>
          <a:noFill/>
        </p:spPr>
        <p:txBody>
          <a:bodyPr/>
          <a:lstStyle/>
          <a:p>
            <a:pPr eaLnBrk="1" hangingPunct="1">
              <a:spcBef>
                <a:spcPct val="0"/>
              </a:spcBef>
            </a:pPr>
            <a:endParaRPr lang="en-US"/>
          </a:p>
        </p:txBody>
      </p:sp>
      <p:sp>
        <p:nvSpPr>
          <p:cNvPr id="132100" name="Slide Number Placeholder 3"/>
          <p:cNvSpPr txBox="1">
            <a:spLocks noGrp="1"/>
          </p:cNvSpPr>
          <p:nvPr/>
        </p:nvSpPr>
        <p:spPr bwMode="auto">
          <a:xfrm>
            <a:off x="3884354" y="8684720"/>
            <a:ext cx="2972108" cy="457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defTabSz="942975">
              <a:defRPr sz="2400">
                <a:solidFill>
                  <a:schemeClr val="tx1"/>
                </a:solidFill>
                <a:latin typeface="Tahoma" charset="0"/>
                <a:ea typeface="ＭＳ Ｐゴシック" charset="0"/>
                <a:cs typeface="ＭＳ Ｐゴシック" charset="0"/>
              </a:defRPr>
            </a:lvl1pPr>
            <a:lvl2pPr marL="742950" indent="-285750" defTabSz="942975">
              <a:defRPr sz="2400">
                <a:solidFill>
                  <a:schemeClr val="tx1"/>
                </a:solidFill>
                <a:latin typeface="Tahoma" charset="0"/>
                <a:ea typeface="ＭＳ Ｐゴシック" charset="0"/>
              </a:defRPr>
            </a:lvl2pPr>
            <a:lvl3pPr marL="1143000" indent="-228600" defTabSz="942975">
              <a:defRPr sz="2400">
                <a:solidFill>
                  <a:schemeClr val="tx1"/>
                </a:solidFill>
                <a:latin typeface="Tahoma" charset="0"/>
                <a:ea typeface="ＭＳ Ｐゴシック" charset="0"/>
              </a:defRPr>
            </a:lvl3pPr>
            <a:lvl4pPr marL="1600200" indent="-228600" defTabSz="942975">
              <a:defRPr sz="2400">
                <a:solidFill>
                  <a:schemeClr val="tx1"/>
                </a:solidFill>
                <a:latin typeface="Tahoma" charset="0"/>
                <a:ea typeface="ＭＳ Ｐゴシック" charset="0"/>
              </a:defRPr>
            </a:lvl4pPr>
            <a:lvl5pPr marL="2057400" indent="-228600" defTabSz="942975">
              <a:defRPr sz="2400">
                <a:solidFill>
                  <a:schemeClr val="tx1"/>
                </a:solidFill>
                <a:latin typeface="Tahoma" charset="0"/>
                <a:ea typeface="ＭＳ Ｐゴシック" charset="0"/>
              </a:defRPr>
            </a:lvl5pPr>
            <a:lvl6pPr marL="2514600" indent="-228600" defTabSz="942975" eaLnBrk="0" fontAlgn="base" hangingPunct="0">
              <a:spcBef>
                <a:spcPct val="0"/>
              </a:spcBef>
              <a:spcAft>
                <a:spcPct val="0"/>
              </a:spcAft>
              <a:defRPr sz="2400">
                <a:solidFill>
                  <a:schemeClr val="tx1"/>
                </a:solidFill>
                <a:latin typeface="Tahoma" charset="0"/>
                <a:ea typeface="ＭＳ Ｐゴシック" charset="0"/>
              </a:defRPr>
            </a:lvl6pPr>
            <a:lvl7pPr marL="2971800" indent="-228600" defTabSz="942975" eaLnBrk="0" fontAlgn="base" hangingPunct="0">
              <a:spcBef>
                <a:spcPct val="0"/>
              </a:spcBef>
              <a:spcAft>
                <a:spcPct val="0"/>
              </a:spcAft>
              <a:defRPr sz="2400">
                <a:solidFill>
                  <a:schemeClr val="tx1"/>
                </a:solidFill>
                <a:latin typeface="Tahoma" charset="0"/>
                <a:ea typeface="ＭＳ Ｐゴシック" charset="0"/>
              </a:defRPr>
            </a:lvl7pPr>
            <a:lvl8pPr marL="3429000" indent="-228600" defTabSz="942975" eaLnBrk="0" fontAlgn="base" hangingPunct="0">
              <a:spcBef>
                <a:spcPct val="0"/>
              </a:spcBef>
              <a:spcAft>
                <a:spcPct val="0"/>
              </a:spcAft>
              <a:defRPr sz="2400">
                <a:solidFill>
                  <a:schemeClr val="tx1"/>
                </a:solidFill>
                <a:latin typeface="Tahoma" charset="0"/>
                <a:ea typeface="ＭＳ Ｐゴシック" charset="0"/>
              </a:defRPr>
            </a:lvl8pPr>
            <a:lvl9pPr marL="3886200" indent="-228600" defTabSz="942975" eaLnBrk="0" fontAlgn="base" hangingPunct="0">
              <a:spcBef>
                <a:spcPct val="0"/>
              </a:spcBef>
              <a:spcAft>
                <a:spcPct val="0"/>
              </a:spcAft>
              <a:defRPr sz="2400">
                <a:solidFill>
                  <a:schemeClr val="tx1"/>
                </a:solidFill>
                <a:latin typeface="Tahoma" charset="0"/>
                <a:ea typeface="ＭＳ Ｐゴシック" charset="0"/>
              </a:defRPr>
            </a:lvl9pPr>
          </a:lstStyle>
          <a:p>
            <a:pPr algn="r"/>
            <a:fld id="{779CE470-A670-424C-BDF6-17E48F73EDC3}" type="slidenum">
              <a:rPr lang="en-US" sz="1200">
                <a:latin typeface="Arial" charset="0"/>
              </a:rPr>
              <a:pPr algn="r"/>
              <a:t>34</a:t>
            </a:fld>
            <a:endParaRPr lang="en-US" sz="1200">
              <a:latin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Rectangle 2"/>
          <p:cNvSpPr>
            <a:spLocks noRot="1" noChangeArrowheads="1" noTextEdit="1"/>
          </p:cNvSpPr>
          <p:nvPr>
            <p:ph type="sldImg"/>
          </p:nvPr>
        </p:nvSpPr>
        <p:spPr>
          <a:ln/>
        </p:spPr>
      </p:sp>
      <p:sp>
        <p:nvSpPr>
          <p:cNvPr id="134146" name="Rectangle 3"/>
          <p:cNvSpPr>
            <a:spLocks noGrp="1" noChangeArrowheads="1"/>
          </p:cNvSpPr>
          <p:nvPr>
            <p:ph type="body" idx="1"/>
          </p:nvPr>
        </p:nvSpPr>
        <p:spPr>
          <a:noFill/>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574727A5-6D98-AF4B-8051-DC43D7A5C8D1}" type="datetimeFigureOut">
              <a:rPr lang="en-US" smtClean="0"/>
              <a:t>11/29/12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6E4853-D278-0F4A-AFB4-FD79FA1BA04B}"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74727A5-6D98-AF4B-8051-DC43D7A5C8D1}" type="datetimeFigureOut">
              <a:rPr lang="en-US" smtClean="0"/>
              <a:t>11/29/12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6E4853-D278-0F4A-AFB4-FD79FA1BA04B}"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74727A5-6D98-AF4B-8051-DC43D7A5C8D1}" type="datetimeFigureOut">
              <a:rPr lang="en-US" smtClean="0"/>
              <a:t>11/29/12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6E4853-D278-0F4A-AFB4-FD79FA1BA04B}"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74727A5-6D98-AF4B-8051-DC43D7A5C8D1}" type="datetimeFigureOut">
              <a:rPr lang="en-US" smtClean="0"/>
              <a:t>11/29/12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6E4853-D278-0F4A-AFB4-FD79FA1BA04B}"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74727A5-6D98-AF4B-8051-DC43D7A5C8D1}" type="datetimeFigureOut">
              <a:rPr lang="en-US" smtClean="0"/>
              <a:t>11/29/12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6E4853-D278-0F4A-AFB4-FD79FA1BA04B}"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74727A5-6D98-AF4B-8051-DC43D7A5C8D1}" type="datetimeFigureOut">
              <a:rPr lang="en-US" smtClean="0"/>
              <a:t>11/29/12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96E4853-D278-0F4A-AFB4-FD79FA1BA04B}"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74727A5-6D98-AF4B-8051-DC43D7A5C8D1}" type="datetimeFigureOut">
              <a:rPr lang="en-US" smtClean="0"/>
              <a:t>11/29/12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96E4853-D278-0F4A-AFB4-FD79FA1BA04B}"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74727A5-6D98-AF4B-8051-DC43D7A5C8D1}" type="datetimeFigureOut">
              <a:rPr lang="en-US" smtClean="0"/>
              <a:t>11/29/12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96E4853-D278-0F4A-AFB4-FD79FA1BA04B}"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74727A5-6D98-AF4B-8051-DC43D7A5C8D1}" type="datetimeFigureOut">
              <a:rPr lang="en-US" smtClean="0"/>
              <a:t>11/29/12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96E4853-D278-0F4A-AFB4-FD79FA1BA04B}"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74727A5-6D98-AF4B-8051-DC43D7A5C8D1}" type="datetimeFigureOut">
              <a:rPr lang="en-US" smtClean="0"/>
              <a:t>11/29/12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96E4853-D278-0F4A-AFB4-FD79FA1BA04B}" type="slidenum">
              <a:rPr lang="en-US" smtClean="0"/>
              <a:t>‹#›</a:t>
            </a:fld>
            <a:endParaRPr lang="en-US"/>
          </a:p>
        </p:txBody>
      </p:sp>
      <p:sp>
        <p:nvSpPr>
          <p:cNvPr id="9" name="Content Placeholder 8"/>
          <p:cNvSpPr>
            <a:spLocks noGrp="1"/>
          </p:cNvSpPr>
          <p:nvPr>
            <p:ph sz="quarter" idx="13"/>
          </p:nvPr>
        </p:nvSpPr>
        <p:spPr>
          <a:xfrm>
            <a:off x="304800" y="381000"/>
            <a:ext cx="77724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574727A5-6D98-AF4B-8051-DC43D7A5C8D1}" type="datetimeFigureOut">
              <a:rPr lang="en-US" smtClean="0"/>
              <a:t>11/29/12</a:t>
            </a:fld>
            <a:endParaRPr lang="en-US"/>
          </a:p>
        </p:txBody>
      </p:sp>
      <p:sp>
        <p:nvSpPr>
          <p:cNvPr id="9" name="Slide Number Placeholder 8"/>
          <p:cNvSpPr>
            <a:spLocks noGrp="1"/>
          </p:cNvSpPr>
          <p:nvPr>
            <p:ph type="sldNum" sz="quarter" idx="11"/>
          </p:nvPr>
        </p:nvSpPr>
        <p:spPr/>
        <p:txBody>
          <a:bodyPr/>
          <a:lstStyle/>
          <a:p>
            <a:fld id="{E96E4853-D278-0F4A-AFB4-FD79FA1BA04B}" type="slidenum">
              <a:rPr lang="en-US" smtClean="0"/>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E96E4853-D278-0F4A-AFB4-FD79FA1BA04B}" type="slidenum">
              <a:rPr lang="en-US" smtClean="0"/>
              <a:t>‹#›</a:t>
            </a:fld>
            <a:endParaRPr lang="en-US"/>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en-US"/>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574727A5-6D98-AF4B-8051-DC43D7A5C8D1}" type="datetimeFigureOut">
              <a:rPr lang="en-US" smtClean="0"/>
              <a:t>11/29/12</a:t>
            </a:fld>
            <a:endParaRPr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learn.genetics.utah.edu/content/begin/cells/"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6.png"/><Relationship Id="rId5"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 Id="rId3" Type="http://schemas.openxmlformats.org/officeDocument/2006/relationships/image" Target="../media/image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5.png"/></Relationships>
</file>

<file path=ppt/slides/_rels/slide33.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8.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34.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36.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37.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5" Type="http://schemas.openxmlformats.org/officeDocument/2006/relationships/image" Target="../media/image25.png"/><Relationship Id="rId6" Type="http://schemas.openxmlformats.org/officeDocument/2006/relationships/image" Target="../media/image26.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8.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learn.genetics.utah.edu/content/begin/cells/organelles/"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30.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png"/></Relationships>
</file>

<file path=ppt/slides/_rels/slide42.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33.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36.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png"/></Relationships>
</file>

<file path=ppt/slides/_rels/slide47.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39.pn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1.pn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2.png"/><Relationship Id="rId4" Type="http://schemas.openxmlformats.org/officeDocument/2006/relationships/image" Target="../media/image43.pn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4.png"/><Relationship Id="rId3" Type="http://schemas.openxmlformats.org/officeDocument/2006/relationships/image" Target="../media/image45.png"/></Relationships>
</file>

<file path=ppt/slides/_rels/slide53.xml.rels><?xml version="1.0" encoding="UTF-8" standalone="yes"?>
<Relationships xmlns="http://schemas.openxmlformats.org/package/2006/relationships"><Relationship Id="rId3" Type="http://schemas.openxmlformats.org/officeDocument/2006/relationships/image" Target="../media/image46.png"/><Relationship Id="rId4" Type="http://schemas.openxmlformats.org/officeDocument/2006/relationships/image" Target="../media/image47.png"/><Relationship Id="rId1" Type="http://schemas.openxmlformats.org/officeDocument/2006/relationships/slideLayout" Target="../slideLayouts/slideLayout4.xml"/><Relationship Id="rId2" Type="http://schemas.openxmlformats.org/officeDocument/2006/relationships/notesSlide" Target="../notesSlides/notesSlide19.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48.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21.xml"/><Relationship Id="rId4" Type="http://schemas.openxmlformats.org/officeDocument/2006/relationships/oleObject" Target="../embeddings/oleObject1.bin"/><Relationship Id="rId5" Type="http://schemas.openxmlformats.org/officeDocument/2006/relationships/image" Target="../media/image49.emf"/><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0.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Cell Organelles and Functions</a:t>
            </a:r>
            <a:endParaRPr lang="en-US" dirty="0"/>
          </a:p>
        </p:txBody>
      </p:sp>
      <p:sp>
        <p:nvSpPr>
          <p:cNvPr id="3" name="Subtitle 2"/>
          <p:cNvSpPr>
            <a:spLocks noGrp="1"/>
          </p:cNvSpPr>
          <p:nvPr>
            <p:ph type="subTitle" idx="1"/>
          </p:nvPr>
        </p:nvSpPr>
        <p:spPr/>
        <p:txBody>
          <a:bodyPr/>
          <a:lstStyle/>
          <a:p>
            <a:r>
              <a:rPr lang="en-US" dirty="0" smtClean="0"/>
              <a:t>Chapter 7</a:t>
            </a:r>
            <a:endParaRPr lang="en-US" dirty="0"/>
          </a:p>
        </p:txBody>
      </p:sp>
    </p:spTree>
    <p:extLst>
      <p:ext uri="{BB962C8B-B14F-4D97-AF65-F5344CB8AC3E}">
        <p14:creationId xmlns:p14="http://schemas.microsoft.com/office/powerpoint/2010/main" val="28251113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3" name="Content Placeholder 2"/>
          <p:cNvSpPr>
            <a:spLocks noGrp="1"/>
          </p:cNvSpPr>
          <p:nvPr>
            <p:ph idx="1"/>
          </p:nvPr>
        </p:nvSpPr>
        <p:spPr/>
        <p:txBody>
          <a:bodyPr/>
          <a:lstStyle/>
          <a:p>
            <a:pPr>
              <a:defRPr/>
            </a:pPr>
            <a:endParaRPr lang="en-US"/>
          </a:p>
        </p:txBody>
      </p:sp>
    </p:spTree>
    <p:extLst>
      <p:ext uri="{BB962C8B-B14F-4D97-AF65-F5344CB8AC3E}">
        <p14:creationId xmlns:p14="http://schemas.microsoft.com/office/powerpoint/2010/main" val="2159276747"/>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2"/>
          <p:cNvSpPr>
            <a:spLocks noGrp="1" noChangeArrowheads="1"/>
          </p:cNvSpPr>
          <p:nvPr>
            <p:ph type="title"/>
          </p:nvPr>
        </p:nvSpPr>
        <p:spPr>
          <a:xfrm>
            <a:off x="457200" y="0"/>
            <a:ext cx="2895600" cy="838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ffectLst/>
                <a:latin typeface="Tahoma" charset="0"/>
              </a:rPr>
              <a:t>11-9 ATB</a:t>
            </a:r>
          </a:p>
        </p:txBody>
      </p:sp>
      <p:sp>
        <p:nvSpPr>
          <p:cNvPr id="82946" name="Rectangle 3"/>
          <p:cNvSpPr>
            <a:spLocks noGrp="1" noChangeArrowheads="1"/>
          </p:cNvSpPr>
          <p:nvPr>
            <p:ph idx="1"/>
          </p:nvPr>
        </p:nvSpPr>
        <p:spPr>
          <a:xfrm>
            <a:off x="304800" y="838200"/>
            <a:ext cx="8229600" cy="5638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r>
              <a:rPr lang="en-US" sz="2800">
                <a:effectLst/>
                <a:latin typeface="Tahoma" charset="0"/>
              </a:rPr>
              <a:t>What is the function of the following:</a:t>
            </a:r>
          </a:p>
          <a:p>
            <a:pPr lvl="1"/>
            <a:r>
              <a:rPr lang="en-US" sz="2400">
                <a:effectLst/>
                <a:latin typeface="Tahoma" charset="0"/>
              </a:rPr>
              <a:t>Mitochondria –</a:t>
            </a:r>
          </a:p>
          <a:p>
            <a:pPr lvl="1"/>
            <a:r>
              <a:rPr lang="en-US" sz="2400">
                <a:effectLst/>
                <a:latin typeface="Tahoma" charset="0"/>
              </a:rPr>
              <a:t>Ribosomes - </a:t>
            </a:r>
          </a:p>
          <a:p>
            <a:r>
              <a:rPr lang="en-US" sz="2800">
                <a:effectLst/>
                <a:latin typeface="Tahoma" charset="0"/>
              </a:rPr>
              <a:t>Today:</a:t>
            </a:r>
          </a:p>
          <a:p>
            <a:pPr lvl="1"/>
            <a:r>
              <a:rPr lang="en-US" sz="2400">
                <a:effectLst/>
                <a:latin typeface="Tahoma" charset="0"/>
              </a:rPr>
              <a:t>Turn in microscope labs</a:t>
            </a:r>
          </a:p>
          <a:p>
            <a:pPr lvl="1"/>
            <a:r>
              <a:rPr lang="en-US" sz="2400">
                <a:effectLst/>
                <a:latin typeface="Tahoma" charset="0"/>
              </a:rPr>
              <a:t>Inner Life of Cell</a:t>
            </a:r>
          </a:p>
          <a:p>
            <a:pPr lvl="1"/>
            <a:r>
              <a:rPr lang="en-US" sz="2400">
                <a:effectLst/>
                <a:latin typeface="Tahoma" charset="0"/>
              </a:rPr>
              <a:t>Review the function of the cellular organelles</a:t>
            </a:r>
          </a:p>
          <a:p>
            <a:pPr lvl="1"/>
            <a:r>
              <a:rPr lang="en-US" sz="2400">
                <a:effectLst/>
                <a:latin typeface="Tahoma" charset="0"/>
              </a:rPr>
              <a:t>Laptops - cell structure diagrams</a:t>
            </a:r>
          </a:p>
          <a:p>
            <a:r>
              <a:rPr lang="en-US" sz="2800">
                <a:effectLst/>
                <a:latin typeface="Tahoma" charset="0"/>
              </a:rPr>
              <a:t>Quiz Friday!!!</a:t>
            </a:r>
          </a:p>
          <a:p>
            <a:pPr lvl="1"/>
            <a:r>
              <a:rPr lang="en-US" sz="2400">
                <a:effectLst/>
                <a:latin typeface="Tahoma" charset="0"/>
              </a:rPr>
              <a:t>Your organelle research is due!</a:t>
            </a:r>
          </a:p>
          <a:p>
            <a:r>
              <a:rPr lang="en-US" sz="2800">
                <a:effectLst/>
                <a:latin typeface="Tahoma" charset="0"/>
              </a:rPr>
              <a:t>Tomorrow:</a:t>
            </a:r>
          </a:p>
          <a:p>
            <a:pPr lvl="1"/>
            <a:r>
              <a:rPr lang="en-US" sz="2400">
                <a:effectLst/>
                <a:latin typeface="Tahoma" charset="0"/>
              </a:rPr>
              <a:t>Review for the quiz</a:t>
            </a:r>
          </a:p>
        </p:txBody>
      </p:sp>
    </p:spTree>
    <p:extLst>
      <p:ext uri="{BB962C8B-B14F-4D97-AF65-F5344CB8AC3E}">
        <p14:creationId xmlns:p14="http://schemas.microsoft.com/office/powerpoint/2010/main" val="369977802"/>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2"/>
          <p:cNvSpPr>
            <a:spLocks noGrp="1" noChangeArrowheads="1"/>
          </p:cNvSpPr>
          <p:nvPr>
            <p:ph type="title"/>
          </p:nvPr>
        </p:nvSpPr>
        <p:spPr>
          <a:xfrm>
            <a:off x="457200" y="0"/>
            <a:ext cx="8229600" cy="838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u="sng">
                <a:effectLst/>
                <a:latin typeface="Tahoma" charset="0"/>
              </a:rPr>
              <a:t>Directions</a:t>
            </a:r>
          </a:p>
        </p:txBody>
      </p:sp>
      <p:sp>
        <p:nvSpPr>
          <p:cNvPr id="83970" name="Rectangle 3"/>
          <p:cNvSpPr>
            <a:spLocks noGrp="1" noChangeArrowheads="1"/>
          </p:cNvSpPr>
          <p:nvPr>
            <p:ph idx="1"/>
          </p:nvPr>
        </p:nvSpPr>
        <p:spPr>
          <a:xfrm>
            <a:off x="0" y="827314"/>
            <a:ext cx="8229600" cy="5791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pPr>
              <a:lnSpc>
                <a:spcPct val="80000"/>
              </a:lnSpc>
            </a:pPr>
            <a:r>
              <a:rPr lang="en-US" sz="2800" dirty="0">
                <a:effectLst/>
                <a:latin typeface="Tahoma" charset="0"/>
              </a:rPr>
              <a:t>Get a laptop</a:t>
            </a:r>
          </a:p>
          <a:p>
            <a:pPr>
              <a:lnSpc>
                <a:spcPct val="80000"/>
              </a:lnSpc>
            </a:pPr>
            <a:r>
              <a:rPr lang="en-US" sz="2800" dirty="0">
                <a:effectLst/>
                <a:latin typeface="Tahoma" charset="0"/>
              </a:rPr>
              <a:t>Open Microsoft word</a:t>
            </a:r>
          </a:p>
          <a:p>
            <a:pPr>
              <a:lnSpc>
                <a:spcPct val="80000"/>
              </a:lnSpc>
            </a:pPr>
            <a:r>
              <a:rPr lang="en-US" sz="2800" dirty="0">
                <a:effectLst/>
                <a:latin typeface="Tahoma" charset="0"/>
              </a:rPr>
              <a:t>Use Google images to copy and paste the diagrams of the following things:</a:t>
            </a:r>
          </a:p>
          <a:p>
            <a:pPr lvl="1">
              <a:lnSpc>
                <a:spcPct val="80000"/>
              </a:lnSpc>
            </a:pPr>
            <a:r>
              <a:rPr lang="en-US" sz="2400" dirty="0">
                <a:effectLst/>
                <a:latin typeface="Tahoma" charset="0"/>
              </a:rPr>
              <a:t>1 Animal cell </a:t>
            </a:r>
          </a:p>
          <a:p>
            <a:pPr lvl="1">
              <a:lnSpc>
                <a:spcPct val="80000"/>
              </a:lnSpc>
            </a:pPr>
            <a:r>
              <a:rPr lang="en-US" sz="2400" dirty="0">
                <a:effectLst/>
                <a:latin typeface="Tahoma" charset="0"/>
              </a:rPr>
              <a:t>1 Plant cell</a:t>
            </a:r>
          </a:p>
          <a:p>
            <a:pPr lvl="1">
              <a:lnSpc>
                <a:spcPct val="80000"/>
              </a:lnSpc>
            </a:pPr>
            <a:r>
              <a:rPr lang="en-US" sz="2400" dirty="0">
                <a:effectLst/>
                <a:latin typeface="Tahoma" charset="0"/>
              </a:rPr>
              <a:t>Mitochondria</a:t>
            </a:r>
          </a:p>
          <a:p>
            <a:pPr lvl="1">
              <a:lnSpc>
                <a:spcPct val="80000"/>
              </a:lnSpc>
            </a:pPr>
            <a:r>
              <a:rPr lang="en-US" sz="2400" dirty="0">
                <a:effectLst/>
                <a:latin typeface="Tahoma" charset="0"/>
              </a:rPr>
              <a:t>Golgi apparatus</a:t>
            </a:r>
          </a:p>
          <a:p>
            <a:pPr lvl="1">
              <a:lnSpc>
                <a:spcPct val="80000"/>
              </a:lnSpc>
            </a:pPr>
            <a:r>
              <a:rPr lang="en-US" sz="2400" dirty="0">
                <a:effectLst/>
                <a:latin typeface="Tahoma" charset="0"/>
              </a:rPr>
              <a:t>Nucleus with nucleolus and endoplasmic reticulum</a:t>
            </a:r>
          </a:p>
          <a:p>
            <a:pPr lvl="1">
              <a:lnSpc>
                <a:spcPct val="80000"/>
              </a:lnSpc>
            </a:pPr>
            <a:endParaRPr lang="en-US" sz="2400" dirty="0">
              <a:effectLst/>
              <a:latin typeface="Tahoma" charset="0"/>
            </a:endParaRPr>
          </a:p>
          <a:p>
            <a:pPr>
              <a:lnSpc>
                <a:spcPct val="80000"/>
              </a:lnSpc>
            </a:pPr>
            <a:r>
              <a:rPr lang="en-US" sz="2800" dirty="0">
                <a:effectLst/>
                <a:latin typeface="Tahoma" charset="0"/>
              </a:rPr>
              <a:t>Try to use pictures that </a:t>
            </a:r>
            <a:r>
              <a:rPr lang="en-US" sz="2800" u="sng" dirty="0">
                <a:effectLst/>
                <a:latin typeface="Tahoma" charset="0"/>
              </a:rPr>
              <a:t>don</a:t>
            </a:r>
            <a:r>
              <a:rPr lang="ja-JP" altLang="en-US" sz="2800" u="sng" dirty="0">
                <a:effectLst/>
                <a:latin typeface="Tahoma" charset="0"/>
              </a:rPr>
              <a:t>’</a:t>
            </a:r>
            <a:r>
              <a:rPr lang="en-US" altLang="ja-JP" sz="2800" u="sng" dirty="0">
                <a:effectLst/>
                <a:latin typeface="Tahoma" charset="0"/>
              </a:rPr>
              <a:t>t</a:t>
            </a:r>
            <a:r>
              <a:rPr lang="en-US" altLang="ja-JP" sz="2800" dirty="0">
                <a:effectLst/>
                <a:latin typeface="Tahoma" charset="0"/>
              </a:rPr>
              <a:t> have a colored background</a:t>
            </a:r>
          </a:p>
          <a:p>
            <a:pPr>
              <a:lnSpc>
                <a:spcPct val="80000"/>
              </a:lnSpc>
            </a:pPr>
            <a:r>
              <a:rPr lang="en-US" sz="2800" dirty="0">
                <a:effectLst/>
                <a:latin typeface="Tahoma" charset="0"/>
              </a:rPr>
              <a:t>Print the page – ONE page only - this will be used as your way to study the structures</a:t>
            </a:r>
          </a:p>
        </p:txBody>
      </p:sp>
    </p:spTree>
    <p:extLst>
      <p:ext uri="{BB962C8B-B14F-4D97-AF65-F5344CB8AC3E}">
        <p14:creationId xmlns:p14="http://schemas.microsoft.com/office/powerpoint/2010/main" val="2150836704"/>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2"/>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ffectLst/>
                <a:latin typeface="Tahoma" charset="0"/>
              </a:rPr>
              <a:t>11-11-11 ATB</a:t>
            </a:r>
          </a:p>
        </p:txBody>
      </p:sp>
      <p:sp>
        <p:nvSpPr>
          <p:cNvPr id="86018" name="Rectangle 3"/>
          <p:cNvSpPr>
            <a:spLocks noGrp="1" noChangeArrowheads="1"/>
          </p:cNvSpPr>
          <p:nvPr>
            <p:ph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ffectLst/>
                <a:latin typeface="Tahoma" charset="0"/>
              </a:rPr>
              <a:t>You</a:t>
            </a:r>
            <a:r>
              <a:rPr lang="ja-JP" altLang="en-US">
                <a:effectLst/>
                <a:latin typeface="Tahoma" charset="0"/>
              </a:rPr>
              <a:t>’</a:t>
            </a:r>
            <a:r>
              <a:rPr lang="en-US" altLang="ja-JP">
                <a:effectLst/>
                <a:latin typeface="Tahoma" charset="0"/>
              </a:rPr>
              <a:t>re name is Pauly (or Polly) the Protein and you are being excreted from the cell.  Explain where you were produced and the different organelles you visited on the way to being sent through the cell membrane.</a:t>
            </a:r>
          </a:p>
          <a:p>
            <a:r>
              <a:rPr lang="en-US">
                <a:effectLst/>
                <a:latin typeface="Tahoma" charset="0"/>
              </a:rPr>
              <a:t>Today:</a:t>
            </a:r>
          </a:p>
          <a:p>
            <a:pPr lvl="1"/>
            <a:r>
              <a:rPr lang="en-US">
                <a:effectLst/>
                <a:latin typeface="Tahoma" charset="0"/>
              </a:rPr>
              <a:t>QUIZ!!!</a:t>
            </a:r>
          </a:p>
          <a:p>
            <a:pPr lvl="1"/>
            <a:r>
              <a:rPr lang="en-US">
                <a:effectLst/>
                <a:latin typeface="Tahoma" charset="0"/>
              </a:rPr>
              <a:t>Any last questions?</a:t>
            </a:r>
          </a:p>
        </p:txBody>
      </p:sp>
    </p:spTree>
    <p:extLst>
      <p:ext uri="{BB962C8B-B14F-4D97-AF65-F5344CB8AC3E}">
        <p14:creationId xmlns:p14="http://schemas.microsoft.com/office/powerpoint/2010/main" val="2995416073"/>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2"/>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ffectLst/>
                <a:latin typeface="Tahoma" charset="0"/>
              </a:rPr>
              <a:t>11-17 ATB</a:t>
            </a:r>
          </a:p>
        </p:txBody>
      </p:sp>
      <p:sp>
        <p:nvSpPr>
          <p:cNvPr id="89090" name="Rectangle 3"/>
          <p:cNvSpPr>
            <a:spLocks noGrp="1" noChangeArrowheads="1"/>
          </p:cNvSpPr>
          <p:nvPr>
            <p:ph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ffectLst/>
                <a:latin typeface="Tahoma" charset="0"/>
              </a:rPr>
              <a:t>Describe why we stain the cells?</a:t>
            </a:r>
          </a:p>
          <a:p>
            <a:r>
              <a:rPr lang="en-US">
                <a:effectLst/>
                <a:latin typeface="Tahoma" charset="0"/>
              </a:rPr>
              <a:t>Today:</a:t>
            </a:r>
          </a:p>
          <a:p>
            <a:pPr lvl="1"/>
            <a:r>
              <a:rPr lang="en-US">
                <a:effectLst/>
                <a:latin typeface="Tahoma" charset="0"/>
              </a:rPr>
              <a:t>Onion cells with stain</a:t>
            </a:r>
          </a:p>
          <a:p>
            <a:pPr lvl="1"/>
            <a:r>
              <a:rPr lang="en-US">
                <a:effectLst/>
                <a:latin typeface="Tahoma" charset="0"/>
              </a:rPr>
              <a:t>Paramecium??</a:t>
            </a:r>
          </a:p>
          <a:p>
            <a:pPr lvl="1"/>
            <a:r>
              <a:rPr lang="en-US">
                <a:effectLst/>
                <a:latin typeface="Tahoma" charset="0"/>
              </a:rPr>
              <a:t>Labs due tomorrow</a:t>
            </a:r>
          </a:p>
        </p:txBody>
      </p:sp>
    </p:spTree>
    <p:extLst>
      <p:ext uri="{BB962C8B-B14F-4D97-AF65-F5344CB8AC3E}">
        <p14:creationId xmlns:p14="http://schemas.microsoft.com/office/powerpoint/2010/main" val="4069623307"/>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2"/>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ffectLst/>
                <a:latin typeface="Tahoma" charset="0"/>
              </a:rPr>
              <a:t>11-18 ATB</a:t>
            </a:r>
          </a:p>
        </p:txBody>
      </p:sp>
      <p:sp>
        <p:nvSpPr>
          <p:cNvPr id="90114" name="Rectangle 3"/>
          <p:cNvSpPr>
            <a:spLocks noGrp="1" noChangeArrowheads="1"/>
          </p:cNvSpPr>
          <p:nvPr>
            <p:ph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lnSpcReduction="10000"/>
          </a:bodyPr>
          <a:lstStyle/>
          <a:p>
            <a:r>
              <a:rPr lang="en-US" sz="2800">
                <a:effectLst/>
                <a:latin typeface="Tahoma" charset="0"/>
              </a:rPr>
              <a:t>What does the nucleolus produce?</a:t>
            </a:r>
          </a:p>
          <a:p>
            <a:r>
              <a:rPr lang="en-US" sz="2800">
                <a:effectLst/>
                <a:latin typeface="Tahoma" charset="0"/>
              </a:rPr>
              <a:t>Today:</a:t>
            </a:r>
          </a:p>
          <a:p>
            <a:pPr lvl="1"/>
            <a:r>
              <a:rPr lang="en-US" sz="2400">
                <a:effectLst/>
                <a:latin typeface="Tahoma" charset="0"/>
              </a:rPr>
              <a:t>Turn in labs!</a:t>
            </a:r>
          </a:p>
          <a:p>
            <a:pPr lvl="1"/>
            <a:r>
              <a:rPr lang="en-US" sz="2400">
                <a:effectLst/>
                <a:latin typeface="Tahoma" charset="0"/>
              </a:rPr>
              <a:t>Complete the last page of your worksheet packet (frayer)</a:t>
            </a:r>
          </a:p>
          <a:p>
            <a:pPr lvl="1"/>
            <a:r>
              <a:rPr lang="en-US" sz="2400">
                <a:effectLst/>
                <a:latin typeface="Tahoma" charset="0"/>
              </a:rPr>
              <a:t>Get you review sheets</a:t>
            </a:r>
          </a:p>
          <a:p>
            <a:pPr lvl="1"/>
            <a:r>
              <a:rPr lang="en-US" sz="2400">
                <a:effectLst/>
                <a:latin typeface="Tahoma" charset="0"/>
              </a:rPr>
              <a:t>Hand back graded stuff</a:t>
            </a:r>
          </a:p>
          <a:p>
            <a:pPr lvl="1"/>
            <a:r>
              <a:rPr lang="en-US" sz="2400">
                <a:effectLst/>
                <a:latin typeface="Tahoma" charset="0"/>
              </a:rPr>
              <a:t>On Wikispace </a:t>
            </a:r>
            <a:r>
              <a:rPr lang="en-US" sz="2400">
                <a:effectLst/>
                <a:latin typeface="Tahoma" charset="0"/>
                <a:sym typeface="Wingdings" charset="0"/>
              </a:rPr>
              <a:t> Practice test</a:t>
            </a:r>
            <a:endParaRPr lang="en-US" sz="2400">
              <a:effectLst/>
              <a:latin typeface="Tahoma" charset="0"/>
            </a:endParaRPr>
          </a:p>
          <a:p>
            <a:pPr lvl="1"/>
            <a:r>
              <a:rPr lang="en-US" sz="2400">
                <a:effectLst/>
                <a:latin typeface="Tahoma" charset="0"/>
              </a:rPr>
              <a:t>Amazing Cells – Univ of Utah</a:t>
            </a:r>
          </a:p>
          <a:p>
            <a:pPr lvl="1"/>
            <a:r>
              <a:rPr lang="en-US" sz="2400">
                <a:effectLst/>
                <a:latin typeface="Tahoma" charset="0"/>
                <a:hlinkClick r:id="rId2"/>
              </a:rPr>
              <a:t>http://learn.genetics.utah.edu/content/begin/cells/</a:t>
            </a:r>
            <a:endParaRPr lang="en-US" sz="2400">
              <a:effectLst/>
              <a:latin typeface="Tahoma" charset="0"/>
            </a:endParaRPr>
          </a:p>
          <a:p>
            <a:pPr lvl="1"/>
            <a:endParaRPr lang="en-US" sz="2400">
              <a:effectLst/>
              <a:latin typeface="Tahoma" charset="0"/>
            </a:endParaRPr>
          </a:p>
        </p:txBody>
      </p:sp>
    </p:spTree>
    <p:extLst>
      <p:ext uri="{BB962C8B-B14F-4D97-AF65-F5344CB8AC3E}">
        <p14:creationId xmlns:p14="http://schemas.microsoft.com/office/powerpoint/2010/main" val="2099536770"/>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2"/>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ffectLst/>
                <a:latin typeface="Tahoma" charset="0"/>
              </a:rPr>
              <a:t>11-21 ATB</a:t>
            </a:r>
          </a:p>
        </p:txBody>
      </p:sp>
      <p:sp>
        <p:nvSpPr>
          <p:cNvPr id="91138" name="Rectangle 3"/>
          <p:cNvSpPr>
            <a:spLocks noGrp="1" noChangeArrowheads="1"/>
          </p:cNvSpPr>
          <p:nvPr>
            <p:ph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ffectLst/>
                <a:latin typeface="Tahoma" charset="0"/>
              </a:rPr>
              <a:t>When a cell engulfs food, it is put into a ______.  The above structure then fuses with a _________ which will break the food down.  The parts are then taken to the _______________ to be turned into energy, or _________.</a:t>
            </a:r>
          </a:p>
          <a:p>
            <a:r>
              <a:rPr lang="en-US">
                <a:effectLst/>
                <a:latin typeface="Tahoma" charset="0"/>
              </a:rPr>
              <a:t>Today:	  REVIEW GAME!</a:t>
            </a:r>
          </a:p>
        </p:txBody>
      </p:sp>
    </p:spTree>
    <p:extLst>
      <p:ext uri="{BB962C8B-B14F-4D97-AF65-F5344CB8AC3E}">
        <p14:creationId xmlns:p14="http://schemas.microsoft.com/office/powerpoint/2010/main" val="828211012"/>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2400" y="152400"/>
            <a:ext cx="4419600" cy="32766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Rectangle 4"/>
          <p:cNvSpPr/>
          <p:nvPr/>
        </p:nvSpPr>
        <p:spPr>
          <a:xfrm>
            <a:off x="4572000" y="152400"/>
            <a:ext cx="4419600" cy="32766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Rectangle 5"/>
          <p:cNvSpPr/>
          <p:nvPr/>
        </p:nvSpPr>
        <p:spPr>
          <a:xfrm>
            <a:off x="152400" y="3429000"/>
            <a:ext cx="4419600" cy="32766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7" name="Rectangle 6"/>
          <p:cNvSpPr/>
          <p:nvPr/>
        </p:nvSpPr>
        <p:spPr>
          <a:xfrm>
            <a:off x="4572000" y="3429000"/>
            <a:ext cx="4419600" cy="32766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Oval 7"/>
          <p:cNvSpPr/>
          <p:nvPr/>
        </p:nvSpPr>
        <p:spPr>
          <a:xfrm>
            <a:off x="2590800" y="2667000"/>
            <a:ext cx="3886200" cy="13716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3190" name="TextBox 8"/>
          <p:cNvSpPr txBox="1">
            <a:spLocks noChangeArrowheads="1"/>
          </p:cNvSpPr>
          <p:nvPr/>
        </p:nvSpPr>
        <p:spPr bwMode="auto">
          <a:xfrm>
            <a:off x="2819400" y="2847975"/>
            <a:ext cx="35052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ahoma" charset="0"/>
                <a:ea typeface="ＭＳ Ｐゴシック" charset="0"/>
                <a:cs typeface="ＭＳ Ｐゴシック" charset="0"/>
              </a:defRPr>
            </a:lvl1pPr>
            <a:lvl2pPr marL="742950" indent="-285750">
              <a:defRPr sz="2400">
                <a:solidFill>
                  <a:schemeClr val="tx1"/>
                </a:solidFill>
                <a:latin typeface="Tahoma" charset="0"/>
                <a:ea typeface="ＭＳ Ｐゴシック" charset="0"/>
              </a:defRPr>
            </a:lvl2pPr>
            <a:lvl3pPr marL="1143000" indent="-228600">
              <a:defRPr sz="2400">
                <a:solidFill>
                  <a:schemeClr val="tx1"/>
                </a:solidFill>
                <a:latin typeface="Tahoma" charset="0"/>
                <a:ea typeface="ＭＳ Ｐゴシック" charset="0"/>
              </a:defRPr>
            </a:lvl3pPr>
            <a:lvl4pPr marL="1600200" indent="-228600">
              <a:defRPr sz="2400">
                <a:solidFill>
                  <a:schemeClr val="tx1"/>
                </a:solidFill>
                <a:latin typeface="Tahoma" charset="0"/>
                <a:ea typeface="ＭＳ Ｐゴシック" charset="0"/>
              </a:defRPr>
            </a:lvl4pPr>
            <a:lvl5pPr marL="2057400" indent="-22860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algn="ctr" eaLnBrk="1" hangingPunct="1"/>
            <a:r>
              <a:rPr lang="en-US" sz="3200" b="1">
                <a:latin typeface="Calibri" charset="0"/>
              </a:rPr>
              <a:t>Cell Structure / Function:</a:t>
            </a:r>
          </a:p>
        </p:txBody>
      </p:sp>
      <p:sp>
        <p:nvSpPr>
          <p:cNvPr id="93191" name="TextBox 9"/>
          <p:cNvSpPr txBox="1">
            <a:spLocks noChangeArrowheads="1"/>
          </p:cNvSpPr>
          <p:nvPr/>
        </p:nvSpPr>
        <p:spPr bwMode="auto">
          <a:xfrm>
            <a:off x="152400" y="152400"/>
            <a:ext cx="4419600" cy="378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ahoma" charset="0"/>
                <a:ea typeface="ＭＳ Ｐゴシック" charset="0"/>
                <a:cs typeface="ＭＳ Ｐゴシック" charset="0"/>
              </a:defRPr>
            </a:lvl1pPr>
            <a:lvl2pPr marL="742950" indent="-285750">
              <a:defRPr sz="2400">
                <a:solidFill>
                  <a:schemeClr val="tx1"/>
                </a:solidFill>
                <a:latin typeface="Tahoma" charset="0"/>
                <a:ea typeface="ＭＳ Ｐゴシック" charset="0"/>
              </a:defRPr>
            </a:lvl2pPr>
            <a:lvl3pPr marL="1143000" indent="-228600">
              <a:defRPr sz="2400">
                <a:solidFill>
                  <a:schemeClr val="tx1"/>
                </a:solidFill>
                <a:latin typeface="Tahoma" charset="0"/>
                <a:ea typeface="ＭＳ Ｐゴシック" charset="0"/>
              </a:defRPr>
            </a:lvl3pPr>
            <a:lvl4pPr marL="1600200" indent="-228600">
              <a:defRPr sz="2400">
                <a:solidFill>
                  <a:schemeClr val="tx1"/>
                </a:solidFill>
                <a:latin typeface="Tahoma" charset="0"/>
                <a:ea typeface="ＭＳ Ｐゴシック" charset="0"/>
              </a:defRPr>
            </a:lvl4pPr>
            <a:lvl5pPr marL="2057400" indent="-22860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eaLnBrk="1" hangingPunct="1"/>
            <a:r>
              <a:rPr lang="en-US" sz="3200" u="sng">
                <a:latin typeface="Calibri" charset="0"/>
              </a:rPr>
              <a:t>Describe</a:t>
            </a:r>
            <a:r>
              <a:rPr lang="en-US" sz="3200">
                <a:latin typeface="Calibri" charset="0"/>
              </a:rPr>
              <a:t>:</a:t>
            </a:r>
          </a:p>
          <a:p>
            <a:pPr eaLnBrk="1" hangingPunct="1"/>
            <a:r>
              <a:rPr lang="en-US" sz="1800">
                <a:latin typeface="Calibri" charset="0"/>
              </a:rPr>
              <a:t>Eukaryotic – </a:t>
            </a:r>
          </a:p>
          <a:p>
            <a:pPr eaLnBrk="1" hangingPunct="1"/>
            <a:endParaRPr lang="en-US" sz="1800">
              <a:latin typeface="Calibri" charset="0"/>
            </a:endParaRPr>
          </a:p>
          <a:p>
            <a:pPr eaLnBrk="1" hangingPunct="1"/>
            <a:endParaRPr lang="en-US" sz="1800">
              <a:latin typeface="Calibri" charset="0"/>
            </a:endParaRPr>
          </a:p>
          <a:p>
            <a:pPr eaLnBrk="1" hangingPunct="1"/>
            <a:endParaRPr lang="en-US" sz="1800">
              <a:latin typeface="Calibri" charset="0"/>
            </a:endParaRPr>
          </a:p>
          <a:p>
            <a:pPr eaLnBrk="1" hangingPunct="1"/>
            <a:endParaRPr lang="en-US" sz="1800">
              <a:latin typeface="Calibri" charset="0"/>
            </a:endParaRPr>
          </a:p>
          <a:p>
            <a:pPr eaLnBrk="1" hangingPunct="1"/>
            <a:r>
              <a:rPr lang="en-US" sz="1800">
                <a:latin typeface="Calibri" charset="0"/>
              </a:rPr>
              <a:t>Prokaryotic – </a:t>
            </a:r>
          </a:p>
          <a:p>
            <a:pPr eaLnBrk="1" hangingPunct="1"/>
            <a:r>
              <a:rPr lang="en-US" sz="1800">
                <a:latin typeface="Calibri" charset="0"/>
              </a:rPr>
              <a:t> </a:t>
            </a:r>
          </a:p>
          <a:p>
            <a:pPr eaLnBrk="1" hangingPunct="1"/>
            <a:endParaRPr lang="en-US" sz="3200">
              <a:latin typeface="Calibri" charset="0"/>
            </a:endParaRPr>
          </a:p>
          <a:p>
            <a:pPr eaLnBrk="1" hangingPunct="1"/>
            <a:endParaRPr lang="en-US" sz="3200">
              <a:latin typeface="Calibri" charset="0"/>
            </a:endParaRPr>
          </a:p>
          <a:p>
            <a:pPr eaLnBrk="1" hangingPunct="1"/>
            <a:endParaRPr lang="en-US" sz="1800">
              <a:latin typeface="Calibri" charset="0"/>
            </a:endParaRPr>
          </a:p>
        </p:txBody>
      </p:sp>
      <p:sp>
        <p:nvSpPr>
          <p:cNvPr id="14344" name="TextBox 10"/>
          <p:cNvSpPr txBox="1">
            <a:spLocks noChangeArrowheads="1"/>
          </p:cNvSpPr>
          <p:nvPr/>
        </p:nvSpPr>
        <p:spPr bwMode="auto">
          <a:xfrm>
            <a:off x="4572000" y="152400"/>
            <a:ext cx="4419600" cy="2246313"/>
          </a:xfrm>
          <a:prstGeom prst="rect">
            <a:avLst/>
          </a:prstGeom>
          <a:noFill/>
          <a:ln w="9525">
            <a:noFill/>
            <a:miter lim="800000"/>
            <a:headEnd/>
            <a:tailEnd/>
          </a:ln>
        </p:spPr>
        <p:txBody>
          <a:bodyPr>
            <a:spAutoFit/>
          </a:bodyPr>
          <a:lstStyle/>
          <a:p>
            <a:pPr eaLnBrk="1" hangingPunct="1">
              <a:defRPr/>
            </a:pPr>
            <a:r>
              <a:rPr lang="en-US" sz="3200" u="sng" dirty="0">
                <a:latin typeface="Calibri" pitchFamily="34" charset="0"/>
                <a:ea typeface="+mn-ea"/>
                <a:cs typeface="+mn-cs"/>
              </a:rPr>
              <a:t>Levels of Organization:</a:t>
            </a:r>
          </a:p>
          <a:p>
            <a:pPr marL="342900" indent="-342900" eaLnBrk="1" hangingPunct="1">
              <a:buFont typeface="+mj-lt"/>
              <a:buAutoNum type="arabicPeriod"/>
              <a:defRPr/>
            </a:pPr>
            <a:r>
              <a:rPr lang="en-US" dirty="0">
                <a:latin typeface="Calibri" pitchFamily="34" charset="0"/>
                <a:ea typeface="+mn-ea"/>
                <a:cs typeface="+mn-cs"/>
              </a:rPr>
              <a:t> Organism</a:t>
            </a:r>
          </a:p>
          <a:p>
            <a:pPr marL="342900" indent="-342900" eaLnBrk="1" hangingPunct="1">
              <a:buFont typeface="+mj-lt"/>
              <a:buAutoNum type="arabicPeriod"/>
              <a:defRPr/>
            </a:pPr>
            <a:r>
              <a:rPr lang="en-US" dirty="0">
                <a:latin typeface="Calibri" pitchFamily="34" charset="0"/>
                <a:ea typeface="+mn-ea"/>
                <a:cs typeface="+mn-cs"/>
              </a:rPr>
              <a:t>O_____________________</a:t>
            </a:r>
          </a:p>
          <a:p>
            <a:pPr marL="342900" indent="-342900" eaLnBrk="1" hangingPunct="1">
              <a:buFont typeface="+mj-lt"/>
              <a:buAutoNum type="arabicPeriod"/>
              <a:defRPr/>
            </a:pPr>
            <a:r>
              <a:rPr lang="en-US" dirty="0">
                <a:latin typeface="Calibri" pitchFamily="34" charset="0"/>
                <a:ea typeface="+mn-ea"/>
                <a:cs typeface="+mn-cs"/>
              </a:rPr>
              <a:t>O_____________________</a:t>
            </a:r>
          </a:p>
          <a:p>
            <a:pPr marL="342900" indent="-342900" eaLnBrk="1" hangingPunct="1">
              <a:buFont typeface="+mj-lt"/>
              <a:buAutoNum type="arabicPeriod"/>
              <a:defRPr/>
            </a:pPr>
            <a:r>
              <a:rPr lang="en-US" dirty="0">
                <a:latin typeface="Calibri" pitchFamily="34" charset="0"/>
                <a:ea typeface="+mn-ea"/>
                <a:cs typeface="+mn-cs"/>
              </a:rPr>
              <a:t>T_____________________</a:t>
            </a:r>
          </a:p>
          <a:p>
            <a:pPr marL="342900" indent="-342900" eaLnBrk="1" hangingPunct="1">
              <a:buFont typeface="+mj-lt"/>
              <a:buAutoNum type="arabicPeriod"/>
              <a:defRPr/>
            </a:pPr>
            <a:r>
              <a:rPr lang="en-US" dirty="0">
                <a:latin typeface="Calibri" pitchFamily="34" charset="0"/>
                <a:ea typeface="+mn-ea"/>
                <a:cs typeface="+mn-cs"/>
              </a:rPr>
              <a:t>C_____________________</a:t>
            </a:r>
          </a:p>
          <a:p>
            <a:pPr marL="342900" indent="-342900" eaLnBrk="1" hangingPunct="1">
              <a:defRPr/>
            </a:pPr>
            <a:r>
              <a:rPr lang="en-US" dirty="0">
                <a:latin typeface="Calibri" pitchFamily="34" charset="0"/>
                <a:ea typeface="+mn-ea"/>
                <a:cs typeface="+mn-cs"/>
              </a:rPr>
              <a:t> </a:t>
            </a:r>
          </a:p>
        </p:txBody>
      </p:sp>
      <p:sp>
        <p:nvSpPr>
          <p:cNvPr id="93193" name="TextBox 11"/>
          <p:cNvSpPr txBox="1">
            <a:spLocks noChangeArrowheads="1"/>
          </p:cNvSpPr>
          <p:nvPr/>
        </p:nvSpPr>
        <p:spPr bwMode="auto">
          <a:xfrm>
            <a:off x="152400" y="3429000"/>
            <a:ext cx="4419600"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ahoma" charset="0"/>
                <a:ea typeface="ＭＳ Ｐゴシック" charset="0"/>
                <a:cs typeface="ＭＳ Ｐゴシック" charset="0"/>
              </a:defRPr>
            </a:lvl1pPr>
            <a:lvl2pPr marL="742950" indent="-285750">
              <a:defRPr sz="2400">
                <a:solidFill>
                  <a:schemeClr val="tx1"/>
                </a:solidFill>
                <a:latin typeface="Tahoma" charset="0"/>
                <a:ea typeface="ＭＳ Ｐゴシック" charset="0"/>
              </a:defRPr>
            </a:lvl2pPr>
            <a:lvl3pPr marL="1143000" indent="-228600">
              <a:defRPr sz="2400">
                <a:solidFill>
                  <a:schemeClr val="tx1"/>
                </a:solidFill>
                <a:latin typeface="Tahoma" charset="0"/>
                <a:ea typeface="ＭＳ Ｐゴシック" charset="0"/>
              </a:defRPr>
            </a:lvl3pPr>
            <a:lvl4pPr marL="1600200" indent="-228600">
              <a:defRPr sz="2400">
                <a:solidFill>
                  <a:schemeClr val="tx1"/>
                </a:solidFill>
                <a:latin typeface="Tahoma" charset="0"/>
                <a:ea typeface="ＭＳ Ｐゴシック" charset="0"/>
              </a:defRPr>
            </a:lvl4pPr>
            <a:lvl5pPr marL="2057400" indent="-22860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eaLnBrk="1" hangingPunct="1"/>
            <a:r>
              <a:rPr lang="en-US" u="sng">
                <a:latin typeface="Calibri" charset="0"/>
              </a:rPr>
              <a:t>Compare / Contrast:</a:t>
            </a:r>
            <a:endParaRPr lang="en-US">
              <a:latin typeface="Calibri" charset="0"/>
            </a:endParaRPr>
          </a:p>
          <a:p>
            <a:pPr eaLnBrk="1" hangingPunct="1"/>
            <a:r>
              <a:rPr lang="en-US" sz="2800">
                <a:latin typeface="Calibri" charset="0"/>
              </a:rPr>
              <a:t>Animal Cell –</a:t>
            </a:r>
          </a:p>
          <a:p>
            <a:pPr eaLnBrk="1" hangingPunct="1"/>
            <a:endParaRPr lang="en-US" sz="2800">
              <a:latin typeface="Calibri" charset="0"/>
            </a:endParaRPr>
          </a:p>
          <a:p>
            <a:pPr eaLnBrk="1" hangingPunct="1"/>
            <a:endParaRPr lang="en-US" sz="2800">
              <a:latin typeface="Calibri" charset="0"/>
            </a:endParaRPr>
          </a:p>
          <a:p>
            <a:pPr eaLnBrk="1" hangingPunct="1"/>
            <a:r>
              <a:rPr lang="en-US" sz="2800">
                <a:latin typeface="Calibri" charset="0"/>
              </a:rPr>
              <a:t>Plant Cell -</a:t>
            </a:r>
          </a:p>
        </p:txBody>
      </p:sp>
      <p:sp>
        <p:nvSpPr>
          <p:cNvPr id="93194" name="TextBox 12"/>
          <p:cNvSpPr txBox="1">
            <a:spLocks noChangeArrowheads="1"/>
          </p:cNvSpPr>
          <p:nvPr/>
        </p:nvSpPr>
        <p:spPr bwMode="auto">
          <a:xfrm>
            <a:off x="4572000" y="3429000"/>
            <a:ext cx="4419600" cy="421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ahoma" charset="0"/>
                <a:ea typeface="ＭＳ Ｐゴシック" charset="0"/>
                <a:cs typeface="ＭＳ Ｐゴシック" charset="0"/>
              </a:defRPr>
            </a:lvl1pPr>
            <a:lvl2pPr marL="742950" indent="-285750">
              <a:defRPr sz="2400">
                <a:solidFill>
                  <a:schemeClr val="tx1"/>
                </a:solidFill>
                <a:latin typeface="Tahoma" charset="0"/>
                <a:ea typeface="ＭＳ Ｐゴシック" charset="0"/>
              </a:defRPr>
            </a:lvl2pPr>
            <a:lvl3pPr marL="1143000" indent="-228600">
              <a:defRPr sz="2400">
                <a:solidFill>
                  <a:schemeClr val="tx1"/>
                </a:solidFill>
                <a:latin typeface="Tahoma" charset="0"/>
                <a:ea typeface="ＭＳ Ｐゴシック" charset="0"/>
              </a:defRPr>
            </a:lvl3pPr>
            <a:lvl4pPr marL="1600200" indent="-228600">
              <a:defRPr sz="2400">
                <a:solidFill>
                  <a:schemeClr val="tx1"/>
                </a:solidFill>
                <a:latin typeface="Tahoma" charset="0"/>
                <a:ea typeface="ＭＳ Ｐゴシック" charset="0"/>
              </a:defRPr>
            </a:lvl4pPr>
            <a:lvl5pPr marL="2057400" indent="-22860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eaLnBrk="1" hangingPunct="1"/>
            <a:r>
              <a:rPr lang="en-US" sz="3200">
                <a:latin typeface="Calibri" charset="0"/>
              </a:rPr>
              <a:t>	        </a:t>
            </a:r>
            <a:r>
              <a:rPr lang="en-US" u="sng">
                <a:latin typeface="Calibri" charset="0"/>
              </a:rPr>
              <a:t>Describe each on back:</a:t>
            </a:r>
            <a:r>
              <a:rPr lang="en-US">
                <a:latin typeface="Calibri" charset="0"/>
              </a:rPr>
              <a:t> </a:t>
            </a:r>
            <a:r>
              <a:rPr lang="en-US" u="sng">
                <a:latin typeface="Calibri" charset="0"/>
              </a:rPr>
              <a:t> </a:t>
            </a:r>
          </a:p>
          <a:p>
            <a:pPr eaLnBrk="1" hangingPunct="1"/>
            <a:endParaRPr lang="en-US" sz="1400">
              <a:latin typeface="Calibri" charset="0"/>
            </a:endParaRPr>
          </a:p>
          <a:p>
            <a:pPr eaLnBrk="1" hangingPunct="1"/>
            <a:r>
              <a:rPr lang="en-US" sz="1400">
                <a:latin typeface="Calibri" charset="0"/>
              </a:rPr>
              <a:t>Nucleus			Ribosome</a:t>
            </a:r>
          </a:p>
          <a:p>
            <a:pPr eaLnBrk="1" hangingPunct="1"/>
            <a:endParaRPr lang="en-US" sz="1400">
              <a:latin typeface="Calibri" charset="0"/>
            </a:endParaRPr>
          </a:p>
          <a:p>
            <a:pPr eaLnBrk="1" hangingPunct="1"/>
            <a:r>
              <a:rPr lang="en-US" sz="1400">
                <a:latin typeface="Calibri" charset="0"/>
              </a:rPr>
              <a:t>Endoplasmic Reticulum 		Nucleolus</a:t>
            </a:r>
          </a:p>
          <a:p>
            <a:pPr eaLnBrk="1" hangingPunct="1"/>
            <a:endParaRPr lang="en-US" sz="1400">
              <a:latin typeface="Calibri" charset="0"/>
            </a:endParaRPr>
          </a:p>
          <a:p>
            <a:pPr eaLnBrk="1" hangingPunct="1"/>
            <a:r>
              <a:rPr lang="en-US" sz="1400">
                <a:latin typeface="Calibri" charset="0"/>
              </a:rPr>
              <a:t>Golgi Apparatus		Vacuole</a:t>
            </a:r>
          </a:p>
          <a:p>
            <a:pPr eaLnBrk="1" hangingPunct="1"/>
            <a:endParaRPr lang="en-US" sz="1400">
              <a:latin typeface="Calibri" charset="0"/>
            </a:endParaRPr>
          </a:p>
          <a:p>
            <a:pPr eaLnBrk="1" hangingPunct="1"/>
            <a:r>
              <a:rPr lang="en-US" sz="1400">
                <a:latin typeface="Calibri" charset="0"/>
              </a:rPr>
              <a:t>Lysosome			Cell Membrane</a:t>
            </a:r>
          </a:p>
          <a:p>
            <a:pPr eaLnBrk="1" hangingPunct="1"/>
            <a:endParaRPr lang="en-US" sz="1400">
              <a:latin typeface="Calibri" charset="0"/>
            </a:endParaRPr>
          </a:p>
          <a:p>
            <a:pPr eaLnBrk="1" hangingPunct="1"/>
            <a:r>
              <a:rPr lang="en-US" sz="1400">
                <a:latin typeface="Calibri" charset="0"/>
              </a:rPr>
              <a:t>Mitochondria		Cilia / Flagella </a:t>
            </a:r>
          </a:p>
          <a:p>
            <a:pPr eaLnBrk="1" hangingPunct="1"/>
            <a:endParaRPr lang="en-US" u="sng">
              <a:latin typeface="Calibri" charset="0"/>
            </a:endParaRPr>
          </a:p>
          <a:p>
            <a:pPr eaLnBrk="1" hangingPunct="1"/>
            <a:endParaRPr lang="en-US" u="sng">
              <a:latin typeface="Calibri" charset="0"/>
            </a:endParaRPr>
          </a:p>
          <a:p>
            <a:pPr eaLnBrk="1" hangingPunct="1"/>
            <a:endParaRPr lang="en-US" u="sng">
              <a:latin typeface="Calibri" charset="0"/>
            </a:endParaRPr>
          </a:p>
        </p:txBody>
      </p:sp>
    </p:spTree>
    <p:extLst>
      <p:ext uri="{BB962C8B-B14F-4D97-AF65-F5344CB8AC3E}">
        <p14:creationId xmlns:p14="http://schemas.microsoft.com/office/powerpoint/2010/main" val="1835593413"/>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3" name="Content Placeholder 2"/>
          <p:cNvSpPr>
            <a:spLocks noGrp="1"/>
          </p:cNvSpPr>
          <p:nvPr>
            <p:ph idx="1"/>
          </p:nvPr>
        </p:nvSpPr>
        <p:spPr/>
        <p:txBody>
          <a:bodyPr/>
          <a:lstStyle/>
          <a:p>
            <a:pPr>
              <a:defRPr/>
            </a:pPr>
            <a:endParaRPr lang="en-US"/>
          </a:p>
        </p:txBody>
      </p:sp>
      <p:pic>
        <p:nvPicPr>
          <p:cNvPr id="167939" name="Picture 3" descr="Screen Shot 2012-11-14 at 12.32.21 PM.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38200" y="228600"/>
            <a:ext cx="7848600" cy="636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26589757"/>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84322" name="Picture 2" descr="CP Animal cell for packet"/>
          <p:cNvPicPr>
            <a:picLocks noChangeAspect="1" noChangeArrowheads="1"/>
          </p:cNvPicPr>
          <p:nvPr/>
        </p:nvPicPr>
        <p:blipFill>
          <a:blip r:embed="rId2">
            <a:extLst>
              <a:ext uri="{28A0092B-C50C-407E-A947-70E740481C1C}">
                <a14:useLocalDpi xmlns:a14="http://schemas.microsoft.com/office/drawing/2010/main" val="0"/>
              </a:ext>
            </a:extLst>
          </a:blip>
          <a:srcRect r="11469" b="1286"/>
          <a:stretch>
            <a:fillRect/>
          </a:stretch>
        </p:blipFill>
        <p:spPr bwMode="auto">
          <a:xfrm>
            <a:off x="2827555" y="0"/>
            <a:ext cx="5821145" cy="687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81405325"/>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Cell Organelles – Read!</a:t>
            </a:r>
            <a:endParaRPr lang="en-US" dirty="0"/>
          </a:p>
        </p:txBody>
      </p:sp>
      <p:sp>
        <p:nvSpPr>
          <p:cNvPr id="3" name="Content Placeholder 2"/>
          <p:cNvSpPr>
            <a:spLocks noGrp="1"/>
          </p:cNvSpPr>
          <p:nvPr>
            <p:ph idx="1"/>
          </p:nvPr>
        </p:nvSpPr>
        <p:spPr>
          <a:xfrm>
            <a:off x="228600" y="1367435"/>
            <a:ext cx="8686800" cy="4495800"/>
          </a:xfrm>
        </p:spPr>
        <p:txBody>
          <a:bodyPr>
            <a:normAutofit/>
          </a:bodyPr>
          <a:lstStyle/>
          <a:p>
            <a:r>
              <a:rPr lang="en-US" dirty="0" smtClean="0"/>
              <a:t>Get a book</a:t>
            </a:r>
          </a:p>
          <a:p>
            <a:r>
              <a:rPr lang="en-US" dirty="0" smtClean="0"/>
              <a:t>Starting on page 196</a:t>
            </a:r>
          </a:p>
          <a:p>
            <a:r>
              <a:rPr lang="en-US" dirty="0" smtClean="0"/>
              <a:t>Read about the organelles / structures and answer the questions</a:t>
            </a:r>
          </a:p>
          <a:p>
            <a:r>
              <a:rPr lang="en-US" dirty="0" smtClean="0"/>
              <a:t>It would be best to use pencil so you can make changes --- we will go over these</a:t>
            </a:r>
          </a:p>
          <a:p>
            <a:r>
              <a:rPr lang="en-US" dirty="0" smtClean="0"/>
              <a:t>You will be assigned two or three at a time and then we will go over them.</a:t>
            </a:r>
          </a:p>
          <a:p>
            <a:r>
              <a:rPr lang="en-US" dirty="0" smtClean="0"/>
              <a:t>You need to complete #1-3 to start.</a:t>
            </a:r>
          </a:p>
        </p:txBody>
      </p:sp>
    </p:spTree>
    <p:extLst>
      <p:ext uri="{BB962C8B-B14F-4D97-AF65-F5344CB8AC3E}">
        <p14:creationId xmlns:p14="http://schemas.microsoft.com/office/powerpoint/2010/main" val="2834391616"/>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85347" name="Picture 3" descr="CP Plant Cell for packet"/>
          <p:cNvPicPr>
            <a:picLocks noChangeAspect="1" noChangeArrowheads="1"/>
          </p:cNvPicPr>
          <p:nvPr/>
        </p:nvPicPr>
        <p:blipFill>
          <a:blip r:embed="rId2">
            <a:extLst>
              <a:ext uri="{28A0092B-C50C-407E-A947-70E740481C1C}">
                <a14:useLocalDpi xmlns:a14="http://schemas.microsoft.com/office/drawing/2010/main" val="0"/>
              </a:ext>
            </a:extLst>
          </a:blip>
          <a:srcRect t="1703" r="2206"/>
          <a:stretch>
            <a:fillRect/>
          </a:stretch>
        </p:blipFill>
        <p:spPr bwMode="auto">
          <a:xfrm>
            <a:off x="1981200" y="-12895"/>
            <a:ext cx="5791200" cy="6794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48071186"/>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2"/>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ffectLst/>
              <a:latin typeface="Tahoma" charset="0"/>
            </a:endParaRPr>
          </a:p>
        </p:txBody>
      </p:sp>
      <p:sp>
        <p:nvSpPr>
          <p:cNvPr id="96258" name="Rectangle 3"/>
          <p:cNvSpPr>
            <a:spLocks noGrp="1" noChangeArrowheads="1"/>
          </p:cNvSpPr>
          <p:nvPr>
            <p:ph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ffectLst/>
              <a:latin typeface="Tahoma" charset="0"/>
            </a:endParaRPr>
          </a:p>
        </p:txBody>
      </p:sp>
      <p:pic>
        <p:nvPicPr>
          <p:cNvPr id="3348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7150"/>
            <a:ext cx="8077200" cy="6915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334854" name="Rectangle 6"/>
          <p:cNvSpPr>
            <a:spLocks noChangeArrowheads="1"/>
          </p:cNvSpPr>
          <p:nvPr/>
        </p:nvSpPr>
        <p:spPr bwMode="auto">
          <a:xfrm>
            <a:off x="1676400" y="1066800"/>
            <a:ext cx="1066800" cy="4572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34855" name="Rectangle 7"/>
          <p:cNvSpPr>
            <a:spLocks noChangeArrowheads="1"/>
          </p:cNvSpPr>
          <p:nvPr/>
        </p:nvSpPr>
        <p:spPr bwMode="auto">
          <a:xfrm>
            <a:off x="3810000" y="1143000"/>
            <a:ext cx="2057400" cy="4572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34856" name="Rectangle 8"/>
          <p:cNvSpPr>
            <a:spLocks noChangeArrowheads="1"/>
          </p:cNvSpPr>
          <p:nvPr/>
        </p:nvSpPr>
        <p:spPr bwMode="auto">
          <a:xfrm>
            <a:off x="4495800" y="1752600"/>
            <a:ext cx="1905000" cy="4572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34857" name="Rectangle 9"/>
          <p:cNvSpPr>
            <a:spLocks noChangeArrowheads="1"/>
          </p:cNvSpPr>
          <p:nvPr/>
        </p:nvSpPr>
        <p:spPr bwMode="auto">
          <a:xfrm>
            <a:off x="4953000" y="2209800"/>
            <a:ext cx="1905000"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34858" name="Rectangle 10"/>
          <p:cNvSpPr>
            <a:spLocks noChangeArrowheads="1"/>
          </p:cNvSpPr>
          <p:nvPr/>
        </p:nvSpPr>
        <p:spPr bwMode="auto">
          <a:xfrm>
            <a:off x="5486400" y="2514600"/>
            <a:ext cx="1676400"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34859" name="Rectangle 11"/>
          <p:cNvSpPr>
            <a:spLocks noChangeArrowheads="1"/>
          </p:cNvSpPr>
          <p:nvPr/>
        </p:nvSpPr>
        <p:spPr bwMode="auto">
          <a:xfrm>
            <a:off x="5943600" y="2895600"/>
            <a:ext cx="1676400" cy="4572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34860" name="Rectangle 12"/>
          <p:cNvSpPr>
            <a:spLocks noChangeArrowheads="1"/>
          </p:cNvSpPr>
          <p:nvPr/>
        </p:nvSpPr>
        <p:spPr bwMode="auto">
          <a:xfrm>
            <a:off x="6324600" y="3505200"/>
            <a:ext cx="1066800" cy="3810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34861" name="Rectangle 13"/>
          <p:cNvSpPr>
            <a:spLocks noChangeArrowheads="1"/>
          </p:cNvSpPr>
          <p:nvPr/>
        </p:nvSpPr>
        <p:spPr bwMode="auto">
          <a:xfrm>
            <a:off x="6324600" y="3962400"/>
            <a:ext cx="1066800"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34862" name="Rectangle 14"/>
          <p:cNvSpPr>
            <a:spLocks noChangeArrowheads="1"/>
          </p:cNvSpPr>
          <p:nvPr/>
        </p:nvSpPr>
        <p:spPr bwMode="auto">
          <a:xfrm>
            <a:off x="6248400" y="4419600"/>
            <a:ext cx="1066800"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34863" name="Rectangle 15"/>
          <p:cNvSpPr>
            <a:spLocks noChangeArrowheads="1"/>
          </p:cNvSpPr>
          <p:nvPr/>
        </p:nvSpPr>
        <p:spPr bwMode="auto">
          <a:xfrm>
            <a:off x="6019800" y="5181600"/>
            <a:ext cx="1371600" cy="3048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34864" name="Rectangle 16"/>
          <p:cNvSpPr>
            <a:spLocks noChangeArrowheads="1"/>
          </p:cNvSpPr>
          <p:nvPr/>
        </p:nvSpPr>
        <p:spPr bwMode="auto">
          <a:xfrm>
            <a:off x="2362200" y="6248400"/>
            <a:ext cx="1371600" cy="3048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34865" name="Rectangle 17"/>
          <p:cNvSpPr>
            <a:spLocks noChangeArrowheads="1"/>
          </p:cNvSpPr>
          <p:nvPr/>
        </p:nvSpPr>
        <p:spPr bwMode="auto">
          <a:xfrm>
            <a:off x="304800" y="4724400"/>
            <a:ext cx="1371600" cy="3048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34866" name="Rectangle 18"/>
          <p:cNvSpPr>
            <a:spLocks noChangeArrowheads="1"/>
          </p:cNvSpPr>
          <p:nvPr/>
        </p:nvSpPr>
        <p:spPr bwMode="auto">
          <a:xfrm>
            <a:off x="1143000" y="5181600"/>
            <a:ext cx="838200" cy="5334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Tree>
    <p:extLst>
      <p:ext uri="{BB962C8B-B14F-4D97-AF65-F5344CB8AC3E}">
        <p14:creationId xmlns:p14="http://schemas.microsoft.com/office/powerpoint/2010/main" val="5058581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xit" presetSubtype="16" fill="hold" grpId="0" nodeType="clickEffect">
                                  <p:stCondLst>
                                    <p:cond delay="0"/>
                                  </p:stCondLst>
                                  <p:childTnLst>
                                    <p:animEffect transition="out" filter="box(in)">
                                      <p:cBhvr>
                                        <p:cTn id="6" dur="500"/>
                                        <p:tgtEl>
                                          <p:spTgt spid="334854"/>
                                        </p:tgtEl>
                                      </p:cBhvr>
                                    </p:animEffect>
                                    <p:set>
                                      <p:cBhvr>
                                        <p:cTn id="7" dur="1" fill="hold">
                                          <p:stCondLst>
                                            <p:cond delay="499"/>
                                          </p:stCondLst>
                                        </p:cTn>
                                        <p:tgtEl>
                                          <p:spTgt spid="334854"/>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xit" presetSubtype="16" fill="hold" grpId="0" nodeType="clickEffect">
                                  <p:stCondLst>
                                    <p:cond delay="0"/>
                                  </p:stCondLst>
                                  <p:childTnLst>
                                    <p:animEffect transition="out" filter="box(in)">
                                      <p:cBhvr>
                                        <p:cTn id="11" dur="500"/>
                                        <p:tgtEl>
                                          <p:spTgt spid="334855"/>
                                        </p:tgtEl>
                                      </p:cBhvr>
                                    </p:animEffect>
                                    <p:set>
                                      <p:cBhvr>
                                        <p:cTn id="12" dur="1" fill="hold">
                                          <p:stCondLst>
                                            <p:cond delay="499"/>
                                          </p:stCondLst>
                                        </p:cTn>
                                        <p:tgtEl>
                                          <p:spTgt spid="334855"/>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xit" presetSubtype="16" fill="hold" grpId="0" nodeType="clickEffect">
                                  <p:stCondLst>
                                    <p:cond delay="0"/>
                                  </p:stCondLst>
                                  <p:childTnLst>
                                    <p:animEffect transition="out" filter="box(in)">
                                      <p:cBhvr>
                                        <p:cTn id="16" dur="500"/>
                                        <p:tgtEl>
                                          <p:spTgt spid="334856"/>
                                        </p:tgtEl>
                                      </p:cBhvr>
                                    </p:animEffect>
                                    <p:set>
                                      <p:cBhvr>
                                        <p:cTn id="17" dur="1" fill="hold">
                                          <p:stCondLst>
                                            <p:cond delay="499"/>
                                          </p:stCondLst>
                                        </p:cTn>
                                        <p:tgtEl>
                                          <p:spTgt spid="334856"/>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xit" presetSubtype="10" fill="hold" grpId="0" nodeType="clickEffect">
                                  <p:stCondLst>
                                    <p:cond delay="0"/>
                                  </p:stCondLst>
                                  <p:childTnLst>
                                    <p:animEffect transition="out" filter="blinds(horizontal)">
                                      <p:cBhvr>
                                        <p:cTn id="21" dur="500"/>
                                        <p:tgtEl>
                                          <p:spTgt spid="334857"/>
                                        </p:tgtEl>
                                      </p:cBhvr>
                                    </p:animEffect>
                                    <p:set>
                                      <p:cBhvr>
                                        <p:cTn id="22" dur="1" fill="hold">
                                          <p:stCondLst>
                                            <p:cond delay="499"/>
                                          </p:stCondLst>
                                        </p:cTn>
                                        <p:tgtEl>
                                          <p:spTgt spid="334857"/>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xit" presetSubtype="10" fill="hold" grpId="0" nodeType="clickEffect">
                                  <p:stCondLst>
                                    <p:cond delay="0"/>
                                  </p:stCondLst>
                                  <p:childTnLst>
                                    <p:animEffect transition="out" filter="blinds(horizontal)">
                                      <p:cBhvr>
                                        <p:cTn id="26" dur="500"/>
                                        <p:tgtEl>
                                          <p:spTgt spid="334858"/>
                                        </p:tgtEl>
                                      </p:cBhvr>
                                    </p:animEffect>
                                    <p:set>
                                      <p:cBhvr>
                                        <p:cTn id="27" dur="1" fill="hold">
                                          <p:stCondLst>
                                            <p:cond delay="499"/>
                                          </p:stCondLst>
                                        </p:cTn>
                                        <p:tgtEl>
                                          <p:spTgt spid="334858"/>
                                        </p:tgtEl>
                                        <p:attrNameLst>
                                          <p:attrName>style.visibility</p:attrName>
                                        </p:attrNameLst>
                                      </p:cBhvr>
                                      <p:to>
                                        <p:strVal val="hidden"/>
                                      </p:to>
                                    </p:se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xit" presetSubtype="10" fill="hold" grpId="0" nodeType="clickEffect">
                                  <p:stCondLst>
                                    <p:cond delay="0"/>
                                  </p:stCondLst>
                                  <p:childTnLst>
                                    <p:animEffect transition="out" filter="blinds(horizontal)">
                                      <p:cBhvr>
                                        <p:cTn id="31" dur="500"/>
                                        <p:tgtEl>
                                          <p:spTgt spid="334859"/>
                                        </p:tgtEl>
                                      </p:cBhvr>
                                    </p:animEffect>
                                    <p:set>
                                      <p:cBhvr>
                                        <p:cTn id="32" dur="1" fill="hold">
                                          <p:stCondLst>
                                            <p:cond delay="499"/>
                                          </p:stCondLst>
                                        </p:cTn>
                                        <p:tgtEl>
                                          <p:spTgt spid="334859"/>
                                        </p:tgtEl>
                                        <p:attrNameLst>
                                          <p:attrName>style.visibility</p:attrName>
                                        </p:attrNameLst>
                                      </p:cBhvr>
                                      <p:to>
                                        <p:strVal val="hidden"/>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xit" presetSubtype="10" fill="hold" grpId="0" nodeType="clickEffect">
                                  <p:stCondLst>
                                    <p:cond delay="0"/>
                                  </p:stCondLst>
                                  <p:childTnLst>
                                    <p:animEffect transition="out" filter="blinds(horizontal)">
                                      <p:cBhvr>
                                        <p:cTn id="36" dur="500"/>
                                        <p:tgtEl>
                                          <p:spTgt spid="334860"/>
                                        </p:tgtEl>
                                      </p:cBhvr>
                                    </p:animEffect>
                                    <p:set>
                                      <p:cBhvr>
                                        <p:cTn id="37" dur="1" fill="hold">
                                          <p:stCondLst>
                                            <p:cond delay="499"/>
                                          </p:stCondLst>
                                        </p:cTn>
                                        <p:tgtEl>
                                          <p:spTgt spid="334860"/>
                                        </p:tgtEl>
                                        <p:attrNameLst>
                                          <p:attrName>style.visibility</p:attrName>
                                        </p:attrNameLst>
                                      </p:cBhvr>
                                      <p:to>
                                        <p:strVal val="hidden"/>
                                      </p:to>
                                    </p:se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xit" presetSubtype="10" fill="hold" grpId="0" nodeType="clickEffect">
                                  <p:stCondLst>
                                    <p:cond delay="0"/>
                                  </p:stCondLst>
                                  <p:childTnLst>
                                    <p:animEffect transition="out" filter="blinds(horizontal)">
                                      <p:cBhvr>
                                        <p:cTn id="41" dur="500"/>
                                        <p:tgtEl>
                                          <p:spTgt spid="334861"/>
                                        </p:tgtEl>
                                      </p:cBhvr>
                                    </p:animEffect>
                                    <p:set>
                                      <p:cBhvr>
                                        <p:cTn id="42" dur="1" fill="hold">
                                          <p:stCondLst>
                                            <p:cond delay="499"/>
                                          </p:stCondLst>
                                        </p:cTn>
                                        <p:tgtEl>
                                          <p:spTgt spid="334861"/>
                                        </p:tgtEl>
                                        <p:attrNameLst>
                                          <p:attrName>style.visibility</p:attrName>
                                        </p:attrNameLst>
                                      </p:cBhvr>
                                      <p:to>
                                        <p:strVal val="hidden"/>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xit" presetSubtype="10" fill="hold" grpId="0" nodeType="clickEffect">
                                  <p:stCondLst>
                                    <p:cond delay="0"/>
                                  </p:stCondLst>
                                  <p:childTnLst>
                                    <p:animEffect transition="out" filter="blinds(horizontal)">
                                      <p:cBhvr>
                                        <p:cTn id="46" dur="500"/>
                                        <p:tgtEl>
                                          <p:spTgt spid="334862"/>
                                        </p:tgtEl>
                                      </p:cBhvr>
                                    </p:animEffect>
                                    <p:set>
                                      <p:cBhvr>
                                        <p:cTn id="47" dur="1" fill="hold">
                                          <p:stCondLst>
                                            <p:cond delay="499"/>
                                          </p:stCondLst>
                                        </p:cTn>
                                        <p:tgtEl>
                                          <p:spTgt spid="334862"/>
                                        </p:tgtEl>
                                        <p:attrNameLst>
                                          <p:attrName>style.visibility</p:attrName>
                                        </p:attrNameLst>
                                      </p:cBhvr>
                                      <p:to>
                                        <p:strVal val="hidden"/>
                                      </p:to>
                                    </p:se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xit" presetSubtype="10" fill="hold" grpId="0" nodeType="clickEffect">
                                  <p:stCondLst>
                                    <p:cond delay="0"/>
                                  </p:stCondLst>
                                  <p:childTnLst>
                                    <p:animEffect transition="out" filter="blinds(horizontal)">
                                      <p:cBhvr>
                                        <p:cTn id="51" dur="500"/>
                                        <p:tgtEl>
                                          <p:spTgt spid="334863"/>
                                        </p:tgtEl>
                                      </p:cBhvr>
                                    </p:animEffect>
                                    <p:set>
                                      <p:cBhvr>
                                        <p:cTn id="52" dur="1" fill="hold">
                                          <p:stCondLst>
                                            <p:cond delay="499"/>
                                          </p:stCondLst>
                                        </p:cTn>
                                        <p:tgtEl>
                                          <p:spTgt spid="334863"/>
                                        </p:tgtEl>
                                        <p:attrNameLst>
                                          <p:attrName>style.visibility</p:attrName>
                                        </p:attrNameLst>
                                      </p:cBhvr>
                                      <p:to>
                                        <p:strVal val="hidden"/>
                                      </p:to>
                                    </p:set>
                                  </p:childTnLst>
                                </p:cTn>
                              </p:par>
                            </p:childTnLst>
                          </p:cTn>
                        </p:par>
                      </p:childTnLst>
                    </p:cTn>
                  </p:par>
                  <p:par>
                    <p:cTn id="53" fill="hold" nodeType="clickPar">
                      <p:stCondLst>
                        <p:cond delay="indefinite"/>
                      </p:stCondLst>
                      <p:childTnLst>
                        <p:par>
                          <p:cTn id="54" fill="hold" nodeType="withGroup">
                            <p:stCondLst>
                              <p:cond delay="0"/>
                            </p:stCondLst>
                            <p:childTnLst>
                              <p:par>
                                <p:cTn id="55" presetID="3" presetClass="exit" presetSubtype="10" fill="hold" grpId="0" nodeType="clickEffect">
                                  <p:stCondLst>
                                    <p:cond delay="0"/>
                                  </p:stCondLst>
                                  <p:childTnLst>
                                    <p:animEffect transition="out" filter="blinds(horizontal)">
                                      <p:cBhvr>
                                        <p:cTn id="56" dur="500"/>
                                        <p:tgtEl>
                                          <p:spTgt spid="334864"/>
                                        </p:tgtEl>
                                      </p:cBhvr>
                                    </p:animEffect>
                                    <p:set>
                                      <p:cBhvr>
                                        <p:cTn id="57" dur="1" fill="hold">
                                          <p:stCondLst>
                                            <p:cond delay="499"/>
                                          </p:stCondLst>
                                        </p:cTn>
                                        <p:tgtEl>
                                          <p:spTgt spid="334864"/>
                                        </p:tgtEl>
                                        <p:attrNameLst>
                                          <p:attrName>style.visibility</p:attrName>
                                        </p:attrNameLst>
                                      </p:cBhvr>
                                      <p:to>
                                        <p:strVal val="hidden"/>
                                      </p:to>
                                    </p:set>
                                  </p:childTnLst>
                                </p:cTn>
                              </p:par>
                            </p:childTnLst>
                          </p:cTn>
                        </p:par>
                      </p:childTnLst>
                    </p:cTn>
                  </p:par>
                  <p:par>
                    <p:cTn id="58" fill="hold" nodeType="clickPar">
                      <p:stCondLst>
                        <p:cond delay="indefinite"/>
                      </p:stCondLst>
                      <p:childTnLst>
                        <p:par>
                          <p:cTn id="59" fill="hold" nodeType="withGroup">
                            <p:stCondLst>
                              <p:cond delay="0"/>
                            </p:stCondLst>
                            <p:childTnLst>
                              <p:par>
                                <p:cTn id="60" presetID="3" presetClass="exit" presetSubtype="10" fill="hold" grpId="0" nodeType="clickEffect">
                                  <p:stCondLst>
                                    <p:cond delay="0"/>
                                  </p:stCondLst>
                                  <p:childTnLst>
                                    <p:animEffect transition="out" filter="blinds(horizontal)">
                                      <p:cBhvr>
                                        <p:cTn id="61" dur="500"/>
                                        <p:tgtEl>
                                          <p:spTgt spid="334866"/>
                                        </p:tgtEl>
                                      </p:cBhvr>
                                    </p:animEffect>
                                    <p:set>
                                      <p:cBhvr>
                                        <p:cTn id="62" dur="1" fill="hold">
                                          <p:stCondLst>
                                            <p:cond delay="499"/>
                                          </p:stCondLst>
                                        </p:cTn>
                                        <p:tgtEl>
                                          <p:spTgt spid="334866"/>
                                        </p:tgtEl>
                                        <p:attrNameLst>
                                          <p:attrName>style.visibility</p:attrName>
                                        </p:attrNameLst>
                                      </p:cBhvr>
                                      <p:to>
                                        <p:strVal val="hidden"/>
                                      </p:to>
                                    </p:set>
                                  </p:childTnLst>
                                </p:cTn>
                              </p:par>
                            </p:childTnLst>
                          </p:cTn>
                        </p:par>
                      </p:childTnLst>
                    </p:cTn>
                  </p:par>
                  <p:par>
                    <p:cTn id="63" fill="hold" nodeType="clickPar">
                      <p:stCondLst>
                        <p:cond delay="indefinite"/>
                      </p:stCondLst>
                      <p:childTnLst>
                        <p:par>
                          <p:cTn id="64" fill="hold" nodeType="withGroup">
                            <p:stCondLst>
                              <p:cond delay="0"/>
                            </p:stCondLst>
                            <p:childTnLst>
                              <p:par>
                                <p:cTn id="65" presetID="3" presetClass="exit" presetSubtype="10" fill="hold" grpId="0" nodeType="clickEffect">
                                  <p:stCondLst>
                                    <p:cond delay="0"/>
                                  </p:stCondLst>
                                  <p:childTnLst>
                                    <p:animEffect transition="out" filter="blinds(horizontal)">
                                      <p:cBhvr>
                                        <p:cTn id="66" dur="500"/>
                                        <p:tgtEl>
                                          <p:spTgt spid="334865"/>
                                        </p:tgtEl>
                                      </p:cBhvr>
                                    </p:animEffect>
                                    <p:set>
                                      <p:cBhvr>
                                        <p:cTn id="67" dur="1" fill="hold">
                                          <p:stCondLst>
                                            <p:cond delay="499"/>
                                          </p:stCondLst>
                                        </p:cTn>
                                        <p:tgtEl>
                                          <p:spTgt spid="33486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4854" grpId="0" animBg="1"/>
      <p:bldP spid="334855" grpId="0" animBg="1"/>
      <p:bldP spid="334856" grpId="0" animBg="1"/>
      <p:bldP spid="334857" grpId="0" animBg="1"/>
      <p:bldP spid="334858" grpId="0" animBg="1"/>
      <p:bldP spid="334859" grpId="0" animBg="1"/>
      <p:bldP spid="334860" grpId="0" animBg="1"/>
      <p:bldP spid="334861" grpId="0" animBg="1"/>
      <p:bldP spid="334862" grpId="0" animBg="1"/>
      <p:bldP spid="334863" grpId="0" animBg="1"/>
      <p:bldP spid="334864" grpId="0" animBg="1"/>
      <p:bldP spid="334865" grpId="0" animBg="1"/>
      <p:bldP spid="33486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2"/>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ffectLst/>
              <a:latin typeface="Tahoma" charset="0"/>
            </a:endParaRPr>
          </a:p>
        </p:txBody>
      </p:sp>
      <p:sp>
        <p:nvSpPr>
          <p:cNvPr id="97282" name="Rectangle 3"/>
          <p:cNvSpPr>
            <a:spLocks noGrp="1" noChangeArrowheads="1"/>
          </p:cNvSpPr>
          <p:nvPr>
            <p:ph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ffectLst/>
              <a:latin typeface="Tahoma" charset="0"/>
            </a:endParaRPr>
          </a:p>
        </p:txBody>
      </p:sp>
      <p:pic>
        <p:nvPicPr>
          <p:cNvPr id="33587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65088"/>
            <a:ext cx="7620000" cy="6923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335877" name="Rectangle 5"/>
          <p:cNvSpPr>
            <a:spLocks noChangeArrowheads="1"/>
          </p:cNvSpPr>
          <p:nvPr/>
        </p:nvSpPr>
        <p:spPr bwMode="auto">
          <a:xfrm>
            <a:off x="2971800" y="533400"/>
            <a:ext cx="914400" cy="609600"/>
          </a:xfrm>
          <a:prstGeom prst="rect">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35878" name="Rectangle 6"/>
          <p:cNvSpPr>
            <a:spLocks noChangeArrowheads="1"/>
          </p:cNvSpPr>
          <p:nvPr/>
        </p:nvSpPr>
        <p:spPr bwMode="auto">
          <a:xfrm>
            <a:off x="2209800" y="1143000"/>
            <a:ext cx="685800" cy="533400"/>
          </a:xfrm>
          <a:prstGeom prst="rect">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35879" name="Rectangle 7"/>
          <p:cNvSpPr>
            <a:spLocks noChangeArrowheads="1"/>
          </p:cNvSpPr>
          <p:nvPr/>
        </p:nvSpPr>
        <p:spPr bwMode="auto">
          <a:xfrm>
            <a:off x="1828800" y="2209800"/>
            <a:ext cx="838200" cy="381000"/>
          </a:xfrm>
          <a:prstGeom prst="rect">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35880" name="Rectangle 8"/>
          <p:cNvSpPr>
            <a:spLocks noChangeArrowheads="1"/>
          </p:cNvSpPr>
          <p:nvPr/>
        </p:nvSpPr>
        <p:spPr bwMode="auto">
          <a:xfrm>
            <a:off x="1676400" y="3429000"/>
            <a:ext cx="838200" cy="381000"/>
          </a:xfrm>
          <a:prstGeom prst="rect">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35881" name="Rectangle 9"/>
          <p:cNvSpPr>
            <a:spLocks noChangeArrowheads="1"/>
          </p:cNvSpPr>
          <p:nvPr/>
        </p:nvSpPr>
        <p:spPr bwMode="auto">
          <a:xfrm>
            <a:off x="2057400" y="4267200"/>
            <a:ext cx="685800" cy="304800"/>
          </a:xfrm>
          <a:prstGeom prst="rect">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35882" name="Rectangle 10"/>
          <p:cNvSpPr>
            <a:spLocks noChangeArrowheads="1"/>
          </p:cNvSpPr>
          <p:nvPr/>
        </p:nvSpPr>
        <p:spPr bwMode="auto">
          <a:xfrm>
            <a:off x="6705600" y="5334000"/>
            <a:ext cx="1447800" cy="304800"/>
          </a:xfrm>
          <a:prstGeom prst="rect">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35883" name="Rectangle 11"/>
          <p:cNvSpPr>
            <a:spLocks noChangeArrowheads="1"/>
          </p:cNvSpPr>
          <p:nvPr/>
        </p:nvSpPr>
        <p:spPr bwMode="auto">
          <a:xfrm>
            <a:off x="7315200" y="3657600"/>
            <a:ext cx="1066800" cy="304800"/>
          </a:xfrm>
          <a:prstGeom prst="rect">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35884" name="Rectangle 12"/>
          <p:cNvSpPr>
            <a:spLocks noChangeArrowheads="1"/>
          </p:cNvSpPr>
          <p:nvPr/>
        </p:nvSpPr>
        <p:spPr bwMode="auto">
          <a:xfrm>
            <a:off x="7239000" y="3124200"/>
            <a:ext cx="1066800" cy="304800"/>
          </a:xfrm>
          <a:prstGeom prst="rect">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35885" name="Rectangle 13"/>
          <p:cNvSpPr>
            <a:spLocks noChangeArrowheads="1"/>
          </p:cNvSpPr>
          <p:nvPr/>
        </p:nvSpPr>
        <p:spPr bwMode="auto">
          <a:xfrm>
            <a:off x="6934200" y="2743200"/>
            <a:ext cx="1447800" cy="304800"/>
          </a:xfrm>
          <a:prstGeom prst="rect">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35886" name="Rectangle 14"/>
          <p:cNvSpPr>
            <a:spLocks noChangeArrowheads="1"/>
          </p:cNvSpPr>
          <p:nvPr/>
        </p:nvSpPr>
        <p:spPr bwMode="auto">
          <a:xfrm>
            <a:off x="7086600" y="2286000"/>
            <a:ext cx="1600200" cy="381000"/>
          </a:xfrm>
          <a:prstGeom prst="rect">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35887" name="Rectangle 15"/>
          <p:cNvSpPr>
            <a:spLocks noChangeArrowheads="1"/>
          </p:cNvSpPr>
          <p:nvPr/>
        </p:nvSpPr>
        <p:spPr bwMode="auto">
          <a:xfrm>
            <a:off x="6400800" y="1600200"/>
            <a:ext cx="1219200" cy="228600"/>
          </a:xfrm>
          <a:prstGeom prst="rect">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35888" name="Rectangle 16"/>
          <p:cNvSpPr>
            <a:spLocks noChangeArrowheads="1"/>
          </p:cNvSpPr>
          <p:nvPr/>
        </p:nvSpPr>
        <p:spPr bwMode="auto">
          <a:xfrm>
            <a:off x="6096000" y="1371600"/>
            <a:ext cx="1600200" cy="228600"/>
          </a:xfrm>
          <a:prstGeom prst="rect">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35889" name="Rectangle 17"/>
          <p:cNvSpPr>
            <a:spLocks noChangeArrowheads="1"/>
          </p:cNvSpPr>
          <p:nvPr/>
        </p:nvSpPr>
        <p:spPr bwMode="auto">
          <a:xfrm>
            <a:off x="5410200" y="990600"/>
            <a:ext cx="1600200" cy="381000"/>
          </a:xfrm>
          <a:prstGeom prst="rect">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35890" name="Rectangle 18"/>
          <p:cNvSpPr>
            <a:spLocks noChangeArrowheads="1"/>
          </p:cNvSpPr>
          <p:nvPr/>
        </p:nvSpPr>
        <p:spPr bwMode="auto">
          <a:xfrm>
            <a:off x="5105400" y="609600"/>
            <a:ext cx="1905000" cy="304800"/>
          </a:xfrm>
          <a:prstGeom prst="rect">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Tree>
    <p:extLst>
      <p:ext uri="{BB962C8B-B14F-4D97-AF65-F5344CB8AC3E}">
        <p14:creationId xmlns:p14="http://schemas.microsoft.com/office/powerpoint/2010/main" val="97623790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xit" presetSubtype="10" fill="hold" grpId="0" nodeType="clickEffect">
                                  <p:stCondLst>
                                    <p:cond delay="0"/>
                                  </p:stCondLst>
                                  <p:childTnLst>
                                    <p:animEffect transition="out" filter="blinds(horizontal)">
                                      <p:cBhvr>
                                        <p:cTn id="6" dur="500"/>
                                        <p:tgtEl>
                                          <p:spTgt spid="335877"/>
                                        </p:tgtEl>
                                      </p:cBhvr>
                                    </p:animEffect>
                                    <p:set>
                                      <p:cBhvr>
                                        <p:cTn id="7" dur="1" fill="hold">
                                          <p:stCondLst>
                                            <p:cond delay="499"/>
                                          </p:stCondLst>
                                        </p:cTn>
                                        <p:tgtEl>
                                          <p:spTgt spid="335877"/>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xit" presetSubtype="10" fill="hold" grpId="0" nodeType="clickEffect">
                                  <p:stCondLst>
                                    <p:cond delay="0"/>
                                  </p:stCondLst>
                                  <p:childTnLst>
                                    <p:animEffect transition="out" filter="blinds(horizontal)">
                                      <p:cBhvr>
                                        <p:cTn id="11" dur="500"/>
                                        <p:tgtEl>
                                          <p:spTgt spid="335878"/>
                                        </p:tgtEl>
                                      </p:cBhvr>
                                    </p:animEffect>
                                    <p:set>
                                      <p:cBhvr>
                                        <p:cTn id="12" dur="1" fill="hold">
                                          <p:stCondLst>
                                            <p:cond delay="499"/>
                                          </p:stCondLst>
                                        </p:cTn>
                                        <p:tgtEl>
                                          <p:spTgt spid="335878"/>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xit" presetSubtype="10" fill="hold" grpId="0" nodeType="clickEffect">
                                  <p:stCondLst>
                                    <p:cond delay="0"/>
                                  </p:stCondLst>
                                  <p:childTnLst>
                                    <p:animEffect transition="out" filter="blinds(horizontal)">
                                      <p:cBhvr>
                                        <p:cTn id="16" dur="500"/>
                                        <p:tgtEl>
                                          <p:spTgt spid="335879"/>
                                        </p:tgtEl>
                                      </p:cBhvr>
                                    </p:animEffect>
                                    <p:set>
                                      <p:cBhvr>
                                        <p:cTn id="17" dur="1" fill="hold">
                                          <p:stCondLst>
                                            <p:cond delay="499"/>
                                          </p:stCondLst>
                                        </p:cTn>
                                        <p:tgtEl>
                                          <p:spTgt spid="335879"/>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xit" presetSubtype="10" fill="hold" grpId="0" nodeType="clickEffect">
                                  <p:stCondLst>
                                    <p:cond delay="0"/>
                                  </p:stCondLst>
                                  <p:childTnLst>
                                    <p:animEffect transition="out" filter="blinds(horizontal)">
                                      <p:cBhvr>
                                        <p:cTn id="21" dur="500"/>
                                        <p:tgtEl>
                                          <p:spTgt spid="335880"/>
                                        </p:tgtEl>
                                      </p:cBhvr>
                                    </p:animEffect>
                                    <p:set>
                                      <p:cBhvr>
                                        <p:cTn id="22" dur="1" fill="hold">
                                          <p:stCondLst>
                                            <p:cond delay="499"/>
                                          </p:stCondLst>
                                        </p:cTn>
                                        <p:tgtEl>
                                          <p:spTgt spid="335880"/>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xit" presetSubtype="10" fill="hold" grpId="0" nodeType="clickEffect">
                                  <p:stCondLst>
                                    <p:cond delay="0"/>
                                  </p:stCondLst>
                                  <p:childTnLst>
                                    <p:animEffect transition="out" filter="blinds(horizontal)">
                                      <p:cBhvr>
                                        <p:cTn id="26" dur="500"/>
                                        <p:tgtEl>
                                          <p:spTgt spid="335881"/>
                                        </p:tgtEl>
                                      </p:cBhvr>
                                    </p:animEffect>
                                    <p:set>
                                      <p:cBhvr>
                                        <p:cTn id="27" dur="1" fill="hold">
                                          <p:stCondLst>
                                            <p:cond delay="499"/>
                                          </p:stCondLst>
                                        </p:cTn>
                                        <p:tgtEl>
                                          <p:spTgt spid="335881"/>
                                        </p:tgtEl>
                                        <p:attrNameLst>
                                          <p:attrName>style.visibility</p:attrName>
                                        </p:attrNameLst>
                                      </p:cBhvr>
                                      <p:to>
                                        <p:strVal val="hidden"/>
                                      </p:to>
                                    </p:se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xit" presetSubtype="10" fill="hold" grpId="0" nodeType="clickEffect">
                                  <p:stCondLst>
                                    <p:cond delay="0"/>
                                  </p:stCondLst>
                                  <p:childTnLst>
                                    <p:animEffect transition="out" filter="blinds(horizontal)">
                                      <p:cBhvr>
                                        <p:cTn id="31" dur="500"/>
                                        <p:tgtEl>
                                          <p:spTgt spid="335882"/>
                                        </p:tgtEl>
                                      </p:cBhvr>
                                    </p:animEffect>
                                    <p:set>
                                      <p:cBhvr>
                                        <p:cTn id="32" dur="1" fill="hold">
                                          <p:stCondLst>
                                            <p:cond delay="499"/>
                                          </p:stCondLst>
                                        </p:cTn>
                                        <p:tgtEl>
                                          <p:spTgt spid="335882"/>
                                        </p:tgtEl>
                                        <p:attrNameLst>
                                          <p:attrName>style.visibility</p:attrName>
                                        </p:attrNameLst>
                                      </p:cBhvr>
                                      <p:to>
                                        <p:strVal val="hidden"/>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xit" presetSubtype="10" fill="hold" grpId="0" nodeType="clickEffect">
                                  <p:stCondLst>
                                    <p:cond delay="0"/>
                                  </p:stCondLst>
                                  <p:childTnLst>
                                    <p:animEffect transition="out" filter="blinds(horizontal)">
                                      <p:cBhvr>
                                        <p:cTn id="36" dur="500"/>
                                        <p:tgtEl>
                                          <p:spTgt spid="335883"/>
                                        </p:tgtEl>
                                      </p:cBhvr>
                                    </p:animEffect>
                                    <p:set>
                                      <p:cBhvr>
                                        <p:cTn id="37" dur="1" fill="hold">
                                          <p:stCondLst>
                                            <p:cond delay="499"/>
                                          </p:stCondLst>
                                        </p:cTn>
                                        <p:tgtEl>
                                          <p:spTgt spid="335883"/>
                                        </p:tgtEl>
                                        <p:attrNameLst>
                                          <p:attrName>style.visibility</p:attrName>
                                        </p:attrNameLst>
                                      </p:cBhvr>
                                      <p:to>
                                        <p:strVal val="hidden"/>
                                      </p:to>
                                    </p:se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xit" presetSubtype="10" fill="hold" grpId="0" nodeType="clickEffect">
                                  <p:stCondLst>
                                    <p:cond delay="0"/>
                                  </p:stCondLst>
                                  <p:childTnLst>
                                    <p:animEffect transition="out" filter="blinds(horizontal)">
                                      <p:cBhvr>
                                        <p:cTn id="41" dur="500"/>
                                        <p:tgtEl>
                                          <p:spTgt spid="335884"/>
                                        </p:tgtEl>
                                      </p:cBhvr>
                                    </p:animEffect>
                                    <p:set>
                                      <p:cBhvr>
                                        <p:cTn id="42" dur="1" fill="hold">
                                          <p:stCondLst>
                                            <p:cond delay="499"/>
                                          </p:stCondLst>
                                        </p:cTn>
                                        <p:tgtEl>
                                          <p:spTgt spid="335884"/>
                                        </p:tgtEl>
                                        <p:attrNameLst>
                                          <p:attrName>style.visibility</p:attrName>
                                        </p:attrNameLst>
                                      </p:cBhvr>
                                      <p:to>
                                        <p:strVal val="hidden"/>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xit" presetSubtype="10" fill="hold" grpId="0" nodeType="clickEffect">
                                  <p:stCondLst>
                                    <p:cond delay="0"/>
                                  </p:stCondLst>
                                  <p:childTnLst>
                                    <p:animEffect transition="out" filter="blinds(horizontal)">
                                      <p:cBhvr>
                                        <p:cTn id="46" dur="500"/>
                                        <p:tgtEl>
                                          <p:spTgt spid="335885"/>
                                        </p:tgtEl>
                                      </p:cBhvr>
                                    </p:animEffect>
                                    <p:set>
                                      <p:cBhvr>
                                        <p:cTn id="47" dur="1" fill="hold">
                                          <p:stCondLst>
                                            <p:cond delay="499"/>
                                          </p:stCondLst>
                                        </p:cTn>
                                        <p:tgtEl>
                                          <p:spTgt spid="335885"/>
                                        </p:tgtEl>
                                        <p:attrNameLst>
                                          <p:attrName>style.visibility</p:attrName>
                                        </p:attrNameLst>
                                      </p:cBhvr>
                                      <p:to>
                                        <p:strVal val="hidden"/>
                                      </p:to>
                                    </p:se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xit" presetSubtype="10" fill="hold" grpId="0" nodeType="clickEffect">
                                  <p:stCondLst>
                                    <p:cond delay="0"/>
                                  </p:stCondLst>
                                  <p:childTnLst>
                                    <p:animEffect transition="out" filter="blinds(horizontal)">
                                      <p:cBhvr>
                                        <p:cTn id="51" dur="500"/>
                                        <p:tgtEl>
                                          <p:spTgt spid="335886"/>
                                        </p:tgtEl>
                                      </p:cBhvr>
                                    </p:animEffect>
                                    <p:set>
                                      <p:cBhvr>
                                        <p:cTn id="52" dur="1" fill="hold">
                                          <p:stCondLst>
                                            <p:cond delay="499"/>
                                          </p:stCondLst>
                                        </p:cTn>
                                        <p:tgtEl>
                                          <p:spTgt spid="335886"/>
                                        </p:tgtEl>
                                        <p:attrNameLst>
                                          <p:attrName>style.visibility</p:attrName>
                                        </p:attrNameLst>
                                      </p:cBhvr>
                                      <p:to>
                                        <p:strVal val="hidden"/>
                                      </p:to>
                                    </p:set>
                                  </p:childTnLst>
                                </p:cTn>
                              </p:par>
                            </p:childTnLst>
                          </p:cTn>
                        </p:par>
                      </p:childTnLst>
                    </p:cTn>
                  </p:par>
                  <p:par>
                    <p:cTn id="53" fill="hold" nodeType="clickPar">
                      <p:stCondLst>
                        <p:cond delay="indefinite"/>
                      </p:stCondLst>
                      <p:childTnLst>
                        <p:par>
                          <p:cTn id="54" fill="hold" nodeType="withGroup">
                            <p:stCondLst>
                              <p:cond delay="0"/>
                            </p:stCondLst>
                            <p:childTnLst>
                              <p:par>
                                <p:cTn id="55" presetID="3" presetClass="exit" presetSubtype="10" fill="hold" grpId="0" nodeType="clickEffect">
                                  <p:stCondLst>
                                    <p:cond delay="0"/>
                                  </p:stCondLst>
                                  <p:childTnLst>
                                    <p:animEffect transition="out" filter="blinds(horizontal)">
                                      <p:cBhvr>
                                        <p:cTn id="56" dur="500"/>
                                        <p:tgtEl>
                                          <p:spTgt spid="335887"/>
                                        </p:tgtEl>
                                      </p:cBhvr>
                                    </p:animEffect>
                                    <p:set>
                                      <p:cBhvr>
                                        <p:cTn id="57" dur="1" fill="hold">
                                          <p:stCondLst>
                                            <p:cond delay="499"/>
                                          </p:stCondLst>
                                        </p:cTn>
                                        <p:tgtEl>
                                          <p:spTgt spid="335887"/>
                                        </p:tgtEl>
                                        <p:attrNameLst>
                                          <p:attrName>style.visibility</p:attrName>
                                        </p:attrNameLst>
                                      </p:cBhvr>
                                      <p:to>
                                        <p:strVal val="hidden"/>
                                      </p:to>
                                    </p:set>
                                  </p:childTnLst>
                                </p:cTn>
                              </p:par>
                            </p:childTnLst>
                          </p:cTn>
                        </p:par>
                      </p:childTnLst>
                    </p:cTn>
                  </p:par>
                  <p:par>
                    <p:cTn id="58" fill="hold" nodeType="clickPar">
                      <p:stCondLst>
                        <p:cond delay="indefinite"/>
                      </p:stCondLst>
                      <p:childTnLst>
                        <p:par>
                          <p:cTn id="59" fill="hold" nodeType="withGroup">
                            <p:stCondLst>
                              <p:cond delay="0"/>
                            </p:stCondLst>
                            <p:childTnLst>
                              <p:par>
                                <p:cTn id="60" presetID="3" presetClass="exit" presetSubtype="10" fill="hold" grpId="0" nodeType="clickEffect">
                                  <p:stCondLst>
                                    <p:cond delay="0"/>
                                  </p:stCondLst>
                                  <p:childTnLst>
                                    <p:animEffect transition="out" filter="blinds(horizontal)">
                                      <p:cBhvr>
                                        <p:cTn id="61" dur="500"/>
                                        <p:tgtEl>
                                          <p:spTgt spid="335888"/>
                                        </p:tgtEl>
                                      </p:cBhvr>
                                    </p:animEffect>
                                    <p:set>
                                      <p:cBhvr>
                                        <p:cTn id="62" dur="1" fill="hold">
                                          <p:stCondLst>
                                            <p:cond delay="499"/>
                                          </p:stCondLst>
                                        </p:cTn>
                                        <p:tgtEl>
                                          <p:spTgt spid="335888"/>
                                        </p:tgtEl>
                                        <p:attrNameLst>
                                          <p:attrName>style.visibility</p:attrName>
                                        </p:attrNameLst>
                                      </p:cBhvr>
                                      <p:to>
                                        <p:strVal val="hidden"/>
                                      </p:to>
                                    </p:set>
                                  </p:childTnLst>
                                </p:cTn>
                              </p:par>
                            </p:childTnLst>
                          </p:cTn>
                        </p:par>
                      </p:childTnLst>
                    </p:cTn>
                  </p:par>
                  <p:par>
                    <p:cTn id="63" fill="hold" nodeType="clickPar">
                      <p:stCondLst>
                        <p:cond delay="indefinite"/>
                      </p:stCondLst>
                      <p:childTnLst>
                        <p:par>
                          <p:cTn id="64" fill="hold" nodeType="withGroup">
                            <p:stCondLst>
                              <p:cond delay="0"/>
                            </p:stCondLst>
                            <p:childTnLst>
                              <p:par>
                                <p:cTn id="65" presetID="3" presetClass="exit" presetSubtype="10" fill="hold" grpId="0" nodeType="clickEffect">
                                  <p:stCondLst>
                                    <p:cond delay="0"/>
                                  </p:stCondLst>
                                  <p:childTnLst>
                                    <p:animEffect transition="out" filter="blinds(horizontal)">
                                      <p:cBhvr>
                                        <p:cTn id="66" dur="500"/>
                                        <p:tgtEl>
                                          <p:spTgt spid="335889"/>
                                        </p:tgtEl>
                                      </p:cBhvr>
                                    </p:animEffect>
                                    <p:set>
                                      <p:cBhvr>
                                        <p:cTn id="67" dur="1" fill="hold">
                                          <p:stCondLst>
                                            <p:cond delay="499"/>
                                          </p:stCondLst>
                                        </p:cTn>
                                        <p:tgtEl>
                                          <p:spTgt spid="335889"/>
                                        </p:tgtEl>
                                        <p:attrNameLst>
                                          <p:attrName>style.visibility</p:attrName>
                                        </p:attrNameLst>
                                      </p:cBhvr>
                                      <p:to>
                                        <p:strVal val="hidden"/>
                                      </p:to>
                                    </p:set>
                                  </p:childTnLst>
                                </p:cTn>
                              </p:par>
                            </p:childTnLst>
                          </p:cTn>
                        </p:par>
                      </p:childTnLst>
                    </p:cTn>
                  </p:par>
                  <p:par>
                    <p:cTn id="68" fill="hold" nodeType="clickPar">
                      <p:stCondLst>
                        <p:cond delay="indefinite"/>
                      </p:stCondLst>
                      <p:childTnLst>
                        <p:par>
                          <p:cTn id="69" fill="hold" nodeType="withGroup">
                            <p:stCondLst>
                              <p:cond delay="0"/>
                            </p:stCondLst>
                            <p:childTnLst>
                              <p:par>
                                <p:cTn id="70" presetID="3" presetClass="exit" presetSubtype="10" fill="hold" grpId="0" nodeType="clickEffect">
                                  <p:stCondLst>
                                    <p:cond delay="0"/>
                                  </p:stCondLst>
                                  <p:childTnLst>
                                    <p:animEffect transition="out" filter="blinds(horizontal)">
                                      <p:cBhvr>
                                        <p:cTn id="71" dur="500"/>
                                        <p:tgtEl>
                                          <p:spTgt spid="335890"/>
                                        </p:tgtEl>
                                      </p:cBhvr>
                                    </p:animEffect>
                                    <p:set>
                                      <p:cBhvr>
                                        <p:cTn id="72" dur="1" fill="hold">
                                          <p:stCondLst>
                                            <p:cond delay="499"/>
                                          </p:stCondLst>
                                        </p:cTn>
                                        <p:tgtEl>
                                          <p:spTgt spid="33589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5877" grpId="0" animBg="1"/>
      <p:bldP spid="335878" grpId="0" animBg="1"/>
      <p:bldP spid="335879" grpId="0" animBg="1"/>
      <p:bldP spid="335880" grpId="0" animBg="1"/>
      <p:bldP spid="335881" grpId="0" animBg="1"/>
      <p:bldP spid="335882" grpId="0" animBg="1"/>
      <p:bldP spid="335883" grpId="0" animBg="1"/>
      <p:bldP spid="335884" grpId="0" animBg="1"/>
      <p:bldP spid="335885" grpId="0" animBg="1"/>
      <p:bldP spid="335886" grpId="0" animBg="1"/>
      <p:bldP spid="335887" grpId="0" animBg="1"/>
      <p:bldP spid="335888" grpId="0" animBg="1"/>
      <p:bldP spid="335889" grpId="0" animBg="1"/>
      <p:bldP spid="33589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2"/>
          <p:cNvSpPr>
            <a:spLocks noGrp="1" noChangeArrowheads="1"/>
          </p:cNvSpPr>
          <p:nvPr>
            <p:ph type="title"/>
          </p:nvPr>
        </p:nvSpPr>
        <p:spPr>
          <a:xfrm>
            <a:off x="457200" y="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ffectLst/>
                <a:latin typeface="Tahoma" charset="0"/>
              </a:rPr>
              <a:t>Cell Organelle Review</a:t>
            </a:r>
          </a:p>
        </p:txBody>
      </p:sp>
      <p:sp>
        <p:nvSpPr>
          <p:cNvPr id="98306" name="Rectangle 3"/>
          <p:cNvSpPr>
            <a:spLocks noGrp="1" noChangeArrowheads="1"/>
          </p:cNvSpPr>
          <p:nvPr>
            <p:ph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ffectLst/>
              <a:latin typeface="Tahoma" charset="0"/>
            </a:endParaRPr>
          </a:p>
        </p:txBody>
      </p:sp>
      <p:pic>
        <p:nvPicPr>
          <p:cNvPr id="4710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863600"/>
            <a:ext cx="8077200" cy="599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47109" name="Rectangle 5"/>
          <p:cNvSpPr>
            <a:spLocks noChangeArrowheads="1"/>
          </p:cNvSpPr>
          <p:nvPr/>
        </p:nvSpPr>
        <p:spPr bwMode="auto">
          <a:xfrm>
            <a:off x="1066800" y="1905000"/>
            <a:ext cx="1066800"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7110" name="Rectangle 6"/>
          <p:cNvSpPr>
            <a:spLocks noChangeArrowheads="1"/>
          </p:cNvSpPr>
          <p:nvPr/>
        </p:nvSpPr>
        <p:spPr bwMode="auto">
          <a:xfrm>
            <a:off x="1676400" y="1295400"/>
            <a:ext cx="1066800"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7111" name="Rectangle 7"/>
          <p:cNvSpPr>
            <a:spLocks noChangeArrowheads="1"/>
          </p:cNvSpPr>
          <p:nvPr/>
        </p:nvSpPr>
        <p:spPr bwMode="auto">
          <a:xfrm>
            <a:off x="2438400" y="990600"/>
            <a:ext cx="1219200"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endParaRPr lang="en-US" b="1">
              <a:cs typeface="+mn-cs"/>
            </a:endParaRPr>
          </a:p>
        </p:txBody>
      </p:sp>
      <p:sp>
        <p:nvSpPr>
          <p:cNvPr id="47112" name="Rectangle 8"/>
          <p:cNvSpPr>
            <a:spLocks noChangeArrowheads="1"/>
          </p:cNvSpPr>
          <p:nvPr/>
        </p:nvSpPr>
        <p:spPr bwMode="auto">
          <a:xfrm>
            <a:off x="4419600" y="838200"/>
            <a:ext cx="1219200"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endParaRPr lang="en-US" b="1">
              <a:cs typeface="+mn-cs"/>
            </a:endParaRPr>
          </a:p>
        </p:txBody>
      </p:sp>
      <p:sp>
        <p:nvSpPr>
          <p:cNvPr id="47113" name="Rectangle 9"/>
          <p:cNvSpPr>
            <a:spLocks noChangeArrowheads="1"/>
          </p:cNvSpPr>
          <p:nvPr/>
        </p:nvSpPr>
        <p:spPr bwMode="auto">
          <a:xfrm>
            <a:off x="609600" y="2590800"/>
            <a:ext cx="1066800"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endParaRPr lang="en-US" b="1">
              <a:cs typeface="+mn-cs"/>
            </a:endParaRPr>
          </a:p>
        </p:txBody>
      </p:sp>
      <p:sp>
        <p:nvSpPr>
          <p:cNvPr id="47114" name="Rectangle 10"/>
          <p:cNvSpPr>
            <a:spLocks noChangeArrowheads="1"/>
          </p:cNvSpPr>
          <p:nvPr/>
        </p:nvSpPr>
        <p:spPr bwMode="auto">
          <a:xfrm>
            <a:off x="381000" y="3733800"/>
            <a:ext cx="1066800"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endParaRPr lang="en-US" b="1">
              <a:cs typeface="+mn-cs"/>
            </a:endParaRPr>
          </a:p>
        </p:txBody>
      </p:sp>
      <p:sp>
        <p:nvSpPr>
          <p:cNvPr id="47115" name="Rectangle 11"/>
          <p:cNvSpPr>
            <a:spLocks noChangeArrowheads="1"/>
          </p:cNvSpPr>
          <p:nvPr/>
        </p:nvSpPr>
        <p:spPr bwMode="auto">
          <a:xfrm>
            <a:off x="457200" y="4114800"/>
            <a:ext cx="1066800" cy="5334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endParaRPr lang="en-US" b="1">
              <a:cs typeface="+mn-cs"/>
            </a:endParaRPr>
          </a:p>
        </p:txBody>
      </p:sp>
      <p:sp>
        <p:nvSpPr>
          <p:cNvPr id="47116" name="Rectangle 12"/>
          <p:cNvSpPr>
            <a:spLocks noChangeArrowheads="1"/>
          </p:cNvSpPr>
          <p:nvPr/>
        </p:nvSpPr>
        <p:spPr bwMode="auto">
          <a:xfrm>
            <a:off x="2362200" y="6324600"/>
            <a:ext cx="1066800" cy="5334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endParaRPr lang="en-US" b="1">
              <a:cs typeface="+mn-cs"/>
            </a:endParaRPr>
          </a:p>
        </p:txBody>
      </p:sp>
      <p:sp>
        <p:nvSpPr>
          <p:cNvPr id="47117" name="Rectangle 13"/>
          <p:cNvSpPr>
            <a:spLocks noChangeArrowheads="1"/>
          </p:cNvSpPr>
          <p:nvPr/>
        </p:nvSpPr>
        <p:spPr bwMode="auto">
          <a:xfrm>
            <a:off x="6629400" y="5791200"/>
            <a:ext cx="1066800" cy="5334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endParaRPr lang="en-US" b="1">
              <a:cs typeface="+mn-cs"/>
            </a:endParaRPr>
          </a:p>
        </p:txBody>
      </p:sp>
      <p:sp>
        <p:nvSpPr>
          <p:cNvPr id="47118" name="Rectangle 14"/>
          <p:cNvSpPr>
            <a:spLocks noChangeArrowheads="1"/>
          </p:cNvSpPr>
          <p:nvPr/>
        </p:nvSpPr>
        <p:spPr bwMode="auto">
          <a:xfrm>
            <a:off x="7696200" y="4191000"/>
            <a:ext cx="838200" cy="3810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endParaRPr lang="en-US" b="1">
              <a:cs typeface="+mn-cs"/>
            </a:endParaRPr>
          </a:p>
        </p:txBody>
      </p:sp>
      <p:sp>
        <p:nvSpPr>
          <p:cNvPr id="47119" name="Rectangle 15"/>
          <p:cNvSpPr>
            <a:spLocks noChangeArrowheads="1"/>
          </p:cNvSpPr>
          <p:nvPr/>
        </p:nvSpPr>
        <p:spPr bwMode="auto">
          <a:xfrm>
            <a:off x="762000" y="5181600"/>
            <a:ext cx="1066800" cy="3048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endParaRPr lang="en-US" b="1">
              <a:cs typeface="+mn-cs"/>
            </a:endParaRPr>
          </a:p>
        </p:txBody>
      </p:sp>
      <p:sp>
        <p:nvSpPr>
          <p:cNvPr id="47120" name="Rectangle 16"/>
          <p:cNvSpPr>
            <a:spLocks noChangeArrowheads="1"/>
          </p:cNvSpPr>
          <p:nvPr/>
        </p:nvSpPr>
        <p:spPr bwMode="auto">
          <a:xfrm>
            <a:off x="7162800" y="2362200"/>
            <a:ext cx="1066800"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endParaRPr lang="en-US" b="1">
              <a:cs typeface="+mn-cs"/>
            </a:endParaRPr>
          </a:p>
        </p:txBody>
      </p:sp>
      <p:sp>
        <p:nvSpPr>
          <p:cNvPr id="47121" name="Rectangle 17"/>
          <p:cNvSpPr>
            <a:spLocks noChangeArrowheads="1"/>
          </p:cNvSpPr>
          <p:nvPr/>
        </p:nvSpPr>
        <p:spPr bwMode="auto">
          <a:xfrm>
            <a:off x="7620000" y="3276600"/>
            <a:ext cx="838200" cy="3810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endParaRPr lang="en-US" b="1">
              <a:cs typeface="+mn-cs"/>
            </a:endParaRPr>
          </a:p>
        </p:txBody>
      </p:sp>
      <p:sp>
        <p:nvSpPr>
          <p:cNvPr id="47122" name="Rectangle 18"/>
          <p:cNvSpPr>
            <a:spLocks noChangeArrowheads="1"/>
          </p:cNvSpPr>
          <p:nvPr/>
        </p:nvSpPr>
        <p:spPr bwMode="auto">
          <a:xfrm>
            <a:off x="7543800" y="2743200"/>
            <a:ext cx="838200" cy="3810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endParaRPr lang="en-US" b="1">
              <a:cs typeface="+mn-cs"/>
            </a:endParaRPr>
          </a:p>
        </p:txBody>
      </p:sp>
      <p:sp>
        <p:nvSpPr>
          <p:cNvPr id="47123" name="Rectangle 19"/>
          <p:cNvSpPr>
            <a:spLocks noChangeArrowheads="1"/>
          </p:cNvSpPr>
          <p:nvPr/>
        </p:nvSpPr>
        <p:spPr bwMode="auto">
          <a:xfrm>
            <a:off x="1600200" y="5867400"/>
            <a:ext cx="685800" cy="3048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endParaRPr lang="en-US" b="1">
              <a:cs typeface="+mn-cs"/>
            </a:endParaRPr>
          </a:p>
        </p:txBody>
      </p:sp>
      <p:sp>
        <p:nvSpPr>
          <p:cNvPr id="47124" name="Rectangle 20"/>
          <p:cNvSpPr>
            <a:spLocks noChangeArrowheads="1"/>
          </p:cNvSpPr>
          <p:nvPr/>
        </p:nvSpPr>
        <p:spPr bwMode="auto">
          <a:xfrm>
            <a:off x="5715000" y="6400800"/>
            <a:ext cx="1066800" cy="3048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endParaRPr lang="en-US" b="1">
              <a:cs typeface="+mn-cs"/>
            </a:endParaRPr>
          </a:p>
        </p:txBody>
      </p:sp>
      <p:sp>
        <p:nvSpPr>
          <p:cNvPr id="47125" name="Rectangle 21"/>
          <p:cNvSpPr>
            <a:spLocks noChangeArrowheads="1"/>
          </p:cNvSpPr>
          <p:nvPr/>
        </p:nvSpPr>
        <p:spPr bwMode="auto">
          <a:xfrm>
            <a:off x="7467600" y="5105400"/>
            <a:ext cx="914400" cy="3048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endParaRPr lang="en-US" b="1">
              <a:cs typeface="+mn-cs"/>
            </a:endParaRPr>
          </a:p>
        </p:txBody>
      </p:sp>
      <p:sp>
        <p:nvSpPr>
          <p:cNvPr id="47126" name="Rectangle 22"/>
          <p:cNvSpPr>
            <a:spLocks noChangeArrowheads="1"/>
          </p:cNvSpPr>
          <p:nvPr/>
        </p:nvSpPr>
        <p:spPr bwMode="auto">
          <a:xfrm>
            <a:off x="7620000" y="3810000"/>
            <a:ext cx="1066800" cy="3048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endParaRPr lang="en-US" b="1">
              <a:cs typeface="+mn-cs"/>
            </a:endParaRPr>
          </a:p>
        </p:txBody>
      </p:sp>
      <p:sp>
        <p:nvSpPr>
          <p:cNvPr id="47127" name="Rectangle 23"/>
          <p:cNvSpPr>
            <a:spLocks noChangeArrowheads="1"/>
          </p:cNvSpPr>
          <p:nvPr/>
        </p:nvSpPr>
        <p:spPr bwMode="auto">
          <a:xfrm>
            <a:off x="6629400" y="1371600"/>
            <a:ext cx="1066800" cy="4572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endParaRPr lang="en-US" b="1">
              <a:cs typeface="+mn-cs"/>
            </a:endParaRPr>
          </a:p>
        </p:txBody>
      </p:sp>
    </p:spTree>
    <p:extLst>
      <p:ext uri="{BB962C8B-B14F-4D97-AF65-F5344CB8AC3E}">
        <p14:creationId xmlns:p14="http://schemas.microsoft.com/office/powerpoint/2010/main" val="416606948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xit" presetSubtype="26" fill="hold" grpId="0" nodeType="clickEffect">
                                  <p:stCondLst>
                                    <p:cond delay="0"/>
                                  </p:stCondLst>
                                  <p:childTnLst>
                                    <p:animEffect transition="out" filter="barn(inHorizontal)">
                                      <p:cBhvr>
                                        <p:cTn id="6" dur="500"/>
                                        <p:tgtEl>
                                          <p:spTgt spid="47111"/>
                                        </p:tgtEl>
                                      </p:cBhvr>
                                    </p:animEffect>
                                    <p:set>
                                      <p:cBhvr>
                                        <p:cTn id="7" dur="1" fill="hold">
                                          <p:stCondLst>
                                            <p:cond delay="499"/>
                                          </p:stCondLst>
                                        </p:cTn>
                                        <p:tgtEl>
                                          <p:spTgt spid="47111"/>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xit" presetSubtype="26" fill="hold" grpId="1" nodeType="clickEffect">
                                  <p:stCondLst>
                                    <p:cond delay="0"/>
                                  </p:stCondLst>
                                  <p:childTnLst>
                                    <p:animEffect transition="out" filter="barn(inHorizontal)">
                                      <p:cBhvr>
                                        <p:cTn id="11" dur="500"/>
                                        <p:tgtEl>
                                          <p:spTgt spid="47111"/>
                                        </p:tgtEl>
                                      </p:cBhvr>
                                    </p:animEffect>
                                    <p:set>
                                      <p:cBhvr>
                                        <p:cTn id="12" dur="1" fill="hold">
                                          <p:stCondLst>
                                            <p:cond delay="499"/>
                                          </p:stCondLst>
                                        </p:cTn>
                                        <p:tgtEl>
                                          <p:spTgt spid="47111"/>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xit" presetSubtype="26" fill="hold" grpId="0" nodeType="clickEffect">
                                  <p:stCondLst>
                                    <p:cond delay="0"/>
                                  </p:stCondLst>
                                  <p:childTnLst>
                                    <p:animEffect transition="out" filter="barn(inHorizontal)">
                                      <p:cBhvr>
                                        <p:cTn id="16" dur="500"/>
                                        <p:tgtEl>
                                          <p:spTgt spid="47110"/>
                                        </p:tgtEl>
                                      </p:cBhvr>
                                    </p:animEffect>
                                    <p:set>
                                      <p:cBhvr>
                                        <p:cTn id="17" dur="1" fill="hold">
                                          <p:stCondLst>
                                            <p:cond delay="499"/>
                                          </p:stCondLst>
                                        </p:cTn>
                                        <p:tgtEl>
                                          <p:spTgt spid="47110"/>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xit" presetSubtype="26" fill="hold" grpId="0" nodeType="clickEffect">
                                  <p:stCondLst>
                                    <p:cond delay="0"/>
                                  </p:stCondLst>
                                  <p:childTnLst>
                                    <p:animEffect transition="out" filter="barn(inHorizontal)">
                                      <p:cBhvr>
                                        <p:cTn id="21" dur="500"/>
                                        <p:tgtEl>
                                          <p:spTgt spid="47113"/>
                                        </p:tgtEl>
                                      </p:cBhvr>
                                    </p:animEffect>
                                    <p:set>
                                      <p:cBhvr>
                                        <p:cTn id="22" dur="1" fill="hold">
                                          <p:stCondLst>
                                            <p:cond delay="499"/>
                                          </p:stCondLst>
                                        </p:cTn>
                                        <p:tgtEl>
                                          <p:spTgt spid="47113"/>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6" presetClass="exit" presetSubtype="26" fill="hold" grpId="0" nodeType="clickEffect">
                                  <p:stCondLst>
                                    <p:cond delay="0"/>
                                  </p:stCondLst>
                                  <p:childTnLst>
                                    <p:animEffect transition="out" filter="barn(inHorizontal)">
                                      <p:cBhvr>
                                        <p:cTn id="26" dur="500"/>
                                        <p:tgtEl>
                                          <p:spTgt spid="47114"/>
                                        </p:tgtEl>
                                      </p:cBhvr>
                                    </p:animEffect>
                                    <p:set>
                                      <p:cBhvr>
                                        <p:cTn id="27" dur="1" fill="hold">
                                          <p:stCondLst>
                                            <p:cond delay="499"/>
                                          </p:stCondLst>
                                        </p:cTn>
                                        <p:tgtEl>
                                          <p:spTgt spid="47114"/>
                                        </p:tgtEl>
                                        <p:attrNameLst>
                                          <p:attrName>style.visibility</p:attrName>
                                        </p:attrNameLst>
                                      </p:cBhvr>
                                      <p:to>
                                        <p:strVal val="hidden"/>
                                      </p:to>
                                    </p:set>
                                  </p:childTnLst>
                                </p:cTn>
                              </p:par>
                            </p:childTnLst>
                          </p:cTn>
                        </p:par>
                      </p:childTnLst>
                    </p:cTn>
                  </p:par>
                  <p:par>
                    <p:cTn id="28" fill="hold" nodeType="clickPar">
                      <p:stCondLst>
                        <p:cond delay="indefinite"/>
                      </p:stCondLst>
                      <p:childTnLst>
                        <p:par>
                          <p:cTn id="29" fill="hold" nodeType="withGroup">
                            <p:stCondLst>
                              <p:cond delay="0"/>
                            </p:stCondLst>
                            <p:childTnLst>
                              <p:par>
                                <p:cTn id="30" presetID="16" presetClass="exit" presetSubtype="26" fill="hold" grpId="0" nodeType="clickEffect">
                                  <p:stCondLst>
                                    <p:cond delay="0"/>
                                  </p:stCondLst>
                                  <p:childTnLst>
                                    <p:animEffect transition="out" filter="barn(inHorizontal)">
                                      <p:cBhvr>
                                        <p:cTn id="31" dur="500"/>
                                        <p:tgtEl>
                                          <p:spTgt spid="47115"/>
                                        </p:tgtEl>
                                      </p:cBhvr>
                                    </p:animEffect>
                                    <p:set>
                                      <p:cBhvr>
                                        <p:cTn id="32" dur="1" fill="hold">
                                          <p:stCondLst>
                                            <p:cond delay="499"/>
                                          </p:stCondLst>
                                        </p:cTn>
                                        <p:tgtEl>
                                          <p:spTgt spid="47115"/>
                                        </p:tgtEl>
                                        <p:attrNameLst>
                                          <p:attrName>style.visibility</p:attrName>
                                        </p:attrNameLst>
                                      </p:cBhvr>
                                      <p:to>
                                        <p:strVal val="hidden"/>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6" presetClass="exit" presetSubtype="26" fill="hold" grpId="0" nodeType="clickEffect">
                                  <p:stCondLst>
                                    <p:cond delay="0"/>
                                  </p:stCondLst>
                                  <p:childTnLst>
                                    <p:animEffect transition="out" filter="barn(inHorizontal)">
                                      <p:cBhvr>
                                        <p:cTn id="36" dur="500"/>
                                        <p:tgtEl>
                                          <p:spTgt spid="47119"/>
                                        </p:tgtEl>
                                      </p:cBhvr>
                                    </p:animEffect>
                                    <p:set>
                                      <p:cBhvr>
                                        <p:cTn id="37" dur="1" fill="hold">
                                          <p:stCondLst>
                                            <p:cond delay="499"/>
                                          </p:stCondLst>
                                        </p:cTn>
                                        <p:tgtEl>
                                          <p:spTgt spid="47119"/>
                                        </p:tgtEl>
                                        <p:attrNameLst>
                                          <p:attrName>style.visibility</p:attrName>
                                        </p:attrNameLst>
                                      </p:cBhvr>
                                      <p:to>
                                        <p:strVal val="hidden"/>
                                      </p:to>
                                    </p:set>
                                  </p:childTnLst>
                                </p:cTn>
                              </p:par>
                            </p:childTnLst>
                          </p:cTn>
                        </p:par>
                      </p:childTnLst>
                    </p:cTn>
                  </p:par>
                  <p:par>
                    <p:cTn id="38" fill="hold" nodeType="clickPar">
                      <p:stCondLst>
                        <p:cond delay="indefinite"/>
                      </p:stCondLst>
                      <p:childTnLst>
                        <p:par>
                          <p:cTn id="39" fill="hold" nodeType="withGroup">
                            <p:stCondLst>
                              <p:cond delay="0"/>
                            </p:stCondLst>
                            <p:childTnLst>
                              <p:par>
                                <p:cTn id="40" presetID="16" presetClass="exit" presetSubtype="26" fill="hold" grpId="0" nodeType="clickEffect">
                                  <p:stCondLst>
                                    <p:cond delay="0"/>
                                  </p:stCondLst>
                                  <p:childTnLst>
                                    <p:animEffect transition="out" filter="barn(inHorizontal)">
                                      <p:cBhvr>
                                        <p:cTn id="41" dur="500"/>
                                        <p:tgtEl>
                                          <p:spTgt spid="47123"/>
                                        </p:tgtEl>
                                      </p:cBhvr>
                                    </p:animEffect>
                                    <p:set>
                                      <p:cBhvr>
                                        <p:cTn id="42" dur="1" fill="hold">
                                          <p:stCondLst>
                                            <p:cond delay="499"/>
                                          </p:stCondLst>
                                        </p:cTn>
                                        <p:tgtEl>
                                          <p:spTgt spid="47123"/>
                                        </p:tgtEl>
                                        <p:attrNameLst>
                                          <p:attrName>style.visibility</p:attrName>
                                        </p:attrNameLst>
                                      </p:cBhvr>
                                      <p:to>
                                        <p:strVal val="hidden"/>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6" presetClass="exit" presetSubtype="26" fill="hold" grpId="0" nodeType="clickEffect">
                                  <p:stCondLst>
                                    <p:cond delay="0"/>
                                  </p:stCondLst>
                                  <p:childTnLst>
                                    <p:animEffect transition="out" filter="barn(inHorizontal)">
                                      <p:cBhvr>
                                        <p:cTn id="46" dur="500"/>
                                        <p:tgtEl>
                                          <p:spTgt spid="47116"/>
                                        </p:tgtEl>
                                      </p:cBhvr>
                                    </p:animEffect>
                                    <p:set>
                                      <p:cBhvr>
                                        <p:cTn id="47" dur="1" fill="hold">
                                          <p:stCondLst>
                                            <p:cond delay="499"/>
                                          </p:stCondLst>
                                        </p:cTn>
                                        <p:tgtEl>
                                          <p:spTgt spid="47116"/>
                                        </p:tgtEl>
                                        <p:attrNameLst>
                                          <p:attrName>style.visibility</p:attrName>
                                        </p:attrNameLst>
                                      </p:cBhvr>
                                      <p:to>
                                        <p:strVal val="hidden"/>
                                      </p:to>
                                    </p:set>
                                  </p:childTnLst>
                                </p:cTn>
                              </p:par>
                            </p:childTnLst>
                          </p:cTn>
                        </p:par>
                      </p:childTnLst>
                    </p:cTn>
                  </p:par>
                  <p:par>
                    <p:cTn id="48" fill="hold" nodeType="clickPar">
                      <p:stCondLst>
                        <p:cond delay="indefinite"/>
                      </p:stCondLst>
                      <p:childTnLst>
                        <p:par>
                          <p:cTn id="49" fill="hold" nodeType="withGroup">
                            <p:stCondLst>
                              <p:cond delay="0"/>
                            </p:stCondLst>
                            <p:childTnLst>
                              <p:par>
                                <p:cTn id="50" presetID="16" presetClass="exit" presetSubtype="26" fill="hold" grpId="0" nodeType="clickEffect">
                                  <p:stCondLst>
                                    <p:cond delay="0"/>
                                  </p:stCondLst>
                                  <p:childTnLst>
                                    <p:animEffect transition="out" filter="barn(inHorizontal)">
                                      <p:cBhvr>
                                        <p:cTn id="51" dur="500"/>
                                        <p:tgtEl>
                                          <p:spTgt spid="47124"/>
                                        </p:tgtEl>
                                      </p:cBhvr>
                                    </p:animEffect>
                                    <p:set>
                                      <p:cBhvr>
                                        <p:cTn id="52" dur="1" fill="hold">
                                          <p:stCondLst>
                                            <p:cond delay="499"/>
                                          </p:stCondLst>
                                        </p:cTn>
                                        <p:tgtEl>
                                          <p:spTgt spid="47124"/>
                                        </p:tgtEl>
                                        <p:attrNameLst>
                                          <p:attrName>style.visibility</p:attrName>
                                        </p:attrNameLst>
                                      </p:cBhvr>
                                      <p:to>
                                        <p:strVal val="hidden"/>
                                      </p:to>
                                    </p:set>
                                  </p:childTnLst>
                                </p:cTn>
                              </p:par>
                            </p:childTnLst>
                          </p:cTn>
                        </p:par>
                      </p:childTnLst>
                    </p:cTn>
                  </p:par>
                  <p:par>
                    <p:cTn id="53" fill="hold" nodeType="clickPar">
                      <p:stCondLst>
                        <p:cond delay="indefinite"/>
                      </p:stCondLst>
                      <p:childTnLst>
                        <p:par>
                          <p:cTn id="54" fill="hold" nodeType="withGroup">
                            <p:stCondLst>
                              <p:cond delay="0"/>
                            </p:stCondLst>
                            <p:childTnLst>
                              <p:par>
                                <p:cTn id="55" presetID="16" presetClass="exit" presetSubtype="26" fill="hold" grpId="0" nodeType="clickEffect">
                                  <p:stCondLst>
                                    <p:cond delay="0"/>
                                  </p:stCondLst>
                                  <p:childTnLst>
                                    <p:animEffect transition="out" filter="barn(inHorizontal)">
                                      <p:cBhvr>
                                        <p:cTn id="56" dur="500"/>
                                        <p:tgtEl>
                                          <p:spTgt spid="47117"/>
                                        </p:tgtEl>
                                      </p:cBhvr>
                                    </p:animEffect>
                                    <p:set>
                                      <p:cBhvr>
                                        <p:cTn id="57" dur="1" fill="hold">
                                          <p:stCondLst>
                                            <p:cond delay="499"/>
                                          </p:stCondLst>
                                        </p:cTn>
                                        <p:tgtEl>
                                          <p:spTgt spid="47117"/>
                                        </p:tgtEl>
                                        <p:attrNameLst>
                                          <p:attrName>style.visibility</p:attrName>
                                        </p:attrNameLst>
                                      </p:cBhvr>
                                      <p:to>
                                        <p:strVal val="hidden"/>
                                      </p:to>
                                    </p:set>
                                  </p:childTnLst>
                                </p:cTn>
                              </p:par>
                            </p:childTnLst>
                          </p:cTn>
                        </p:par>
                      </p:childTnLst>
                    </p:cTn>
                  </p:par>
                  <p:par>
                    <p:cTn id="58" fill="hold" nodeType="clickPar">
                      <p:stCondLst>
                        <p:cond delay="indefinite"/>
                      </p:stCondLst>
                      <p:childTnLst>
                        <p:par>
                          <p:cTn id="59" fill="hold" nodeType="withGroup">
                            <p:stCondLst>
                              <p:cond delay="0"/>
                            </p:stCondLst>
                            <p:childTnLst>
                              <p:par>
                                <p:cTn id="60" presetID="16" presetClass="exit" presetSubtype="26" fill="hold" grpId="0" nodeType="clickEffect">
                                  <p:stCondLst>
                                    <p:cond delay="0"/>
                                  </p:stCondLst>
                                  <p:childTnLst>
                                    <p:animEffect transition="out" filter="barn(inHorizontal)">
                                      <p:cBhvr>
                                        <p:cTn id="61" dur="500"/>
                                        <p:tgtEl>
                                          <p:spTgt spid="47125"/>
                                        </p:tgtEl>
                                      </p:cBhvr>
                                    </p:animEffect>
                                    <p:set>
                                      <p:cBhvr>
                                        <p:cTn id="62" dur="1" fill="hold">
                                          <p:stCondLst>
                                            <p:cond delay="499"/>
                                          </p:stCondLst>
                                        </p:cTn>
                                        <p:tgtEl>
                                          <p:spTgt spid="47125"/>
                                        </p:tgtEl>
                                        <p:attrNameLst>
                                          <p:attrName>style.visibility</p:attrName>
                                        </p:attrNameLst>
                                      </p:cBhvr>
                                      <p:to>
                                        <p:strVal val="hidden"/>
                                      </p:to>
                                    </p:set>
                                  </p:childTnLst>
                                </p:cTn>
                              </p:par>
                            </p:childTnLst>
                          </p:cTn>
                        </p:par>
                      </p:childTnLst>
                    </p:cTn>
                  </p:par>
                  <p:par>
                    <p:cTn id="63" fill="hold" nodeType="clickPar">
                      <p:stCondLst>
                        <p:cond delay="indefinite"/>
                      </p:stCondLst>
                      <p:childTnLst>
                        <p:par>
                          <p:cTn id="64" fill="hold" nodeType="withGroup">
                            <p:stCondLst>
                              <p:cond delay="0"/>
                            </p:stCondLst>
                            <p:childTnLst>
                              <p:par>
                                <p:cTn id="65" presetID="16" presetClass="exit" presetSubtype="26" fill="hold" grpId="0" nodeType="clickEffect">
                                  <p:stCondLst>
                                    <p:cond delay="0"/>
                                  </p:stCondLst>
                                  <p:childTnLst>
                                    <p:animEffect transition="out" filter="barn(inHorizontal)">
                                      <p:cBhvr>
                                        <p:cTn id="66" dur="500"/>
                                        <p:tgtEl>
                                          <p:spTgt spid="47118"/>
                                        </p:tgtEl>
                                      </p:cBhvr>
                                    </p:animEffect>
                                    <p:set>
                                      <p:cBhvr>
                                        <p:cTn id="67" dur="1" fill="hold">
                                          <p:stCondLst>
                                            <p:cond delay="499"/>
                                          </p:stCondLst>
                                        </p:cTn>
                                        <p:tgtEl>
                                          <p:spTgt spid="47118"/>
                                        </p:tgtEl>
                                        <p:attrNameLst>
                                          <p:attrName>style.visibility</p:attrName>
                                        </p:attrNameLst>
                                      </p:cBhvr>
                                      <p:to>
                                        <p:strVal val="hidden"/>
                                      </p:to>
                                    </p:set>
                                  </p:childTnLst>
                                </p:cTn>
                              </p:par>
                            </p:childTnLst>
                          </p:cTn>
                        </p:par>
                      </p:childTnLst>
                    </p:cTn>
                  </p:par>
                  <p:par>
                    <p:cTn id="68" fill="hold" nodeType="clickPar">
                      <p:stCondLst>
                        <p:cond delay="indefinite"/>
                      </p:stCondLst>
                      <p:childTnLst>
                        <p:par>
                          <p:cTn id="69" fill="hold" nodeType="withGroup">
                            <p:stCondLst>
                              <p:cond delay="0"/>
                            </p:stCondLst>
                            <p:childTnLst>
                              <p:par>
                                <p:cTn id="70" presetID="16" presetClass="exit" presetSubtype="26" fill="hold" grpId="0" nodeType="clickEffect">
                                  <p:stCondLst>
                                    <p:cond delay="0"/>
                                  </p:stCondLst>
                                  <p:childTnLst>
                                    <p:animEffect transition="out" filter="barn(inHorizontal)">
                                      <p:cBhvr>
                                        <p:cTn id="71" dur="500"/>
                                        <p:tgtEl>
                                          <p:spTgt spid="47126"/>
                                        </p:tgtEl>
                                      </p:cBhvr>
                                    </p:animEffect>
                                    <p:set>
                                      <p:cBhvr>
                                        <p:cTn id="72" dur="1" fill="hold">
                                          <p:stCondLst>
                                            <p:cond delay="499"/>
                                          </p:stCondLst>
                                        </p:cTn>
                                        <p:tgtEl>
                                          <p:spTgt spid="47126"/>
                                        </p:tgtEl>
                                        <p:attrNameLst>
                                          <p:attrName>style.visibility</p:attrName>
                                        </p:attrNameLst>
                                      </p:cBhvr>
                                      <p:to>
                                        <p:strVal val="hidden"/>
                                      </p:to>
                                    </p:set>
                                  </p:childTnLst>
                                </p:cTn>
                              </p:par>
                            </p:childTnLst>
                          </p:cTn>
                        </p:par>
                      </p:childTnLst>
                    </p:cTn>
                  </p:par>
                  <p:par>
                    <p:cTn id="73" fill="hold" nodeType="clickPar">
                      <p:stCondLst>
                        <p:cond delay="indefinite"/>
                      </p:stCondLst>
                      <p:childTnLst>
                        <p:par>
                          <p:cTn id="74" fill="hold" nodeType="withGroup">
                            <p:stCondLst>
                              <p:cond delay="0"/>
                            </p:stCondLst>
                            <p:childTnLst>
                              <p:par>
                                <p:cTn id="75" presetID="16" presetClass="exit" presetSubtype="26" fill="hold" grpId="0" nodeType="clickEffect">
                                  <p:stCondLst>
                                    <p:cond delay="0"/>
                                  </p:stCondLst>
                                  <p:childTnLst>
                                    <p:animEffect transition="out" filter="barn(inHorizontal)">
                                      <p:cBhvr>
                                        <p:cTn id="76" dur="500"/>
                                        <p:tgtEl>
                                          <p:spTgt spid="47121"/>
                                        </p:tgtEl>
                                      </p:cBhvr>
                                    </p:animEffect>
                                    <p:set>
                                      <p:cBhvr>
                                        <p:cTn id="77" dur="1" fill="hold">
                                          <p:stCondLst>
                                            <p:cond delay="499"/>
                                          </p:stCondLst>
                                        </p:cTn>
                                        <p:tgtEl>
                                          <p:spTgt spid="47121"/>
                                        </p:tgtEl>
                                        <p:attrNameLst>
                                          <p:attrName>style.visibility</p:attrName>
                                        </p:attrNameLst>
                                      </p:cBhvr>
                                      <p:to>
                                        <p:strVal val="hidden"/>
                                      </p:to>
                                    </p:set>
                                  </p:childTnLst>
                                </p:cTn>
                              </p:par>
                            </p:childTnLst>
                          </p:cTn>
                        </p:par>
                      </p:childTnLst>
                    </p:cTn>
                  </p:par>
                  <p:par>
                    <p:cTn id="78" fill="hold" nodeType="clickPar">
                      <p:stCondLst>
                        <p:cond delay="indefinite"/>
                      </p:stCondLst>
                      <p:childTnLst>
                        <p:par>
                          <p:cTn id="79" fill="hold" nodeType="withGroup">
                            <p:stCondLst>
                              <p:cond delay="0"/>
                            </p:stCondLst>
                            <p:childTnLst>
                              <p:par>
                                <p:cTn id="80" presetID="16" presetClass="exit" presetSubtype="26" fill="hold" grpId="0" nodeType="clickEffect">
                                  <p:stCondLst>
                                    <p:cond delay="0"/>
                                  </p:stCondLst>
                                  <p:childTnLst>
                                    <p:animEffect transition="out" filter="barn(inHorizontal)">
                                      <p:cBhvr>
                                        <p:cTn id="81" dur="500"/>
                                        <p:tgtEl>
                                          <p:spTgt spid="47122"/>
                                        </p:tgtEl>
                                      </p:cBhvr>
                                    </p:animEffect>
                                    <p:set>
                                      <p:cBhvr>
                                        <p:cTn id="82" dur="1" fill="hold">
                                          <p:stCondLst>
                                            <p:cond delay="499"/>
                                          </p:stCondLst>
                                        </p:cTn>
                                        <p:tgtEl>
                                          <p:spTgt spid="47122"/>
                                        </p:tgtEl>
                                        <p:attrNameLst>
                                          <p:attrName>style.visibility</p:attrName>
                                        </p:attrNameLst>
                                      </p:cBhvr>
                                      <p:to>
                                        <p:strVal val="hidden"/>
                                      </p:to>
                                    </p:set>
                                  </p:childTnLst>
                                </p:cTn>
                              </p:par>
                            </p:childTnLst>
                          </p:cTn>
                        </p:par>
                      </p:childTnLst>
                    </p:cTn>
                  </p:par>
                  <p:par>
                    <p:cTn id="83" fill="hold" nodeType="clickPar">
                      <p:stCondLst>
                        <p:cond delay="indefinite"/>
                      </p:stCondLst>
                      <p:childTnLst>
                        <p:par>
                          <p:cTn id="84" fill="hold" nodeType="withGroup">
                            <p:stCondLst>
                              <p:cond delay="0"/>
                            </p:stCondLst>
                            <p:childTnLst>
                              <p:par>
                                <p:cTn id="85" presetID="16" presetClass="exit" presetSubtype="26" fill="hold" grpId="0" nodeType="clickEffect">
                                  <p:stCondLst>
                                    <p:cond delay="0"/>
                                  </p:stCondLst>
                                  <p:childTnLst>
                                    <p:animEffect transition="out" filter="barn(inHorizontal)">
                                      <p:cBhvr>
                                        <p:cTn id="86" dur="500"/>
                                        <p:tgtEl>
                                          <p:spTgt spid="47120"/>
                                        </p:tgtEl>
                                      </p:cBhvr>
                                    </p:animEffect>
                                    <p:set>
                                      <p:cBhvr>
                                        <p:cTn id="87" dur="1" fill="hold">
                                          <p:stCondLst>
                                            <p:cond delay="499"/>
                                          </p:stCondLst>
                                        </p:cTn>
                                        <p:tgtEl>
                                          <p:spTgt spid="47120"/>
                                        </p:tgtEl>
                                        <p:attrNameLst>
                                          <p:attrName>style.visibility</p:attrName>
                                        </p:attrNameLst>
                                      </p:cBhvr>
                                      <p:to>
                                        <p:strVal val="hidden"/>
                                      </p:to>
                                    </p:set>
                                  </p:childTnLst>
                                </p:cTn>
                              </p:par>
                            </p:childTnLst>
                          </p:cTn>
                        </p:par>
                      </p:childTnLst>
                    </p:cTn>
                  </p:par>
                  <p:par>
                    <p:cTn id="88" fill="hold" nodeType="clickPar">
                      <p:stCondLst>
                        <p:cond delay="indefinite"/>
                      </p:stCondLst>
                      <p:childTnLst>
                        <p:par>
                          <p:cTn id="89" fill="hold" nodeType="withGroup">
                            <p:stCondLst>
                              <p:cond delay="0"/>
                            </p:stCondLst>
                            <p:childTnLst>
                              <p:par>
                                <p:cTn id="90" presetID="16" presetClass="exit" presetSubtype="26" fill="hold" grpId="0" nodeType="clickEffect">
                                  <p:stCondLst>
                                    <p:cond delay="0"/>
                                  </p:stCondLst>
                                  <p:childTnLst>
                                    <p:animEffect transition="out" filter="barn(inHorizontal)">
                                      <p:cBhvr>
                                        <p:cTn id="91" dur="500"/>
                                        <p:tgtEl>
                                          <p:spTgt spid="47127"/>
                                        </p:tgtEl>
                                      </p:cBhvr>
                                    </p:animEffect>
                                    <p:set>
                                      <p:cBhvr>
                                        <p:cTn id="92" dur="1" fill="hold">
                                          <p:stCondLst>
                                            <p:cond delay="499"/>
                                          </p:stCondLst>
                                        </p:cTn>
                                        <p:tgtEl>
                                          <p:spTgt spid="47127"/>
                                        </p:tgtEl>
                                        <p:attrNameLst>
                                          <p:attrName>style.visibility</p:attrName>
                                        </p:attrNameLst>
                                      </p:cBhvr>
                                      <p:to>
                                        <p:strVal val="hidden"/>
                                      </p:to>
                                    </p:set>
                                  </p:childTnLst>
                                </p:cTn>
                              </p:par>
                            </p:childTnLst>
                          </p:cTn>
                        </p:par>
                      </p:childTnLst>
                    </p:cTn>
                  </p:par>
                  <p:par>
                    <p:cTn id="93" fill="hold" nodeType="clickPar">
                      <p:stCondLst>
                        <p:cond delay="indefinite"/>
                      </p:stCondLst>
                      <p:childTnLst>
                        <p:par>
                          <p:cTn id="94" fill="hold" nodeType="withGroup">
                            <p:stCondLst>
                              <p:cond delay="0"/>
                            </p:stCondLst>
                            <p:childTnLst>
                              <p:par>
                                <p:cTn id="95" presetID="16" presetClass="exit" presetSubtype="26" fill="hold" grpId="0" nodeType="clickEffect">
                                  <p:stCondLst>
                                    <p:cond delay="0"/>
                                  </p:stCondLst>
                                  <p:childTnLst>
                                    <p:animEffect transition="out" filter="barn(inHorizontal)">
                                      <p:cBhvr>
                                        <p:cTn id="96" dur="500"/>
                                        <p:tgtEl>
                                          <p:spTgt spid="47112"/>
                                        </p:tgtEl>
                                      </p:cBhvr>
                                    </p:animEffect>
                                    <p:set>
                                      <p:cBhvr>
                                        <p:cTn id="97" dur="1" fill="hold">
                                          <p:stCondLst>
                                            <p:cond delay="499"/>
                                          </p:stCondLst>
                                        </p:cTn>
                                        <p:tgtEl>
                                          <p:spTgt spid="471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0" grpId="0" animBg="1"/>
      <p:bldP spid="47111" grpId="0" animBg="1"/>
      <p:bldP spid="47111" grpId="1" animBg="1"/>
      <p:bldP spid="47112" grpId="0" animBg="1"/>
      <p:bldP spid="47113" grpId="0" animBg="1"/>
      <p:bldP spid="47114" grpId="0" animBg="1"/>
      <p:bldP spid="47115" grpId="0" animBg="1"/>
      <p:bldP spid="47116" grpId="0" animBg="1"/>
      <p:bldP spid="47117" grpId="0" animBg="1"/>
      <p:bldP spid="47118" grpId="0" animBg="1"/>
      <p:bldP spid="47119" grpId="0" animBg="1"/>
      <p:bldP spid="47120" grpId="0" animBg="1"/>
      <p:bldP spid="47121" grpId="0" animBg="1"/>
      <p:bldP spid="47122" grpId="0" animBg="1"/>
      <p:bldP spid="47123" grpId="0" animBg="1"/>
      <p:bldP spid="47124" grpId="0" animBg="1"/>
      <p:bldP spid="47125" grpId="0" animBg="1"/>
      <p:bldP spid="47126" grpId="0" animBg="1"/>
      <p:bldP spid="4712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2"/>
          <p:cNvSpPr>
            <a:spLocks noGrp="1" noChangeArrowheads="1"/>
          </p:cNvSpPr>
          <p:nvPr>
            <p:ph type="title"/>
          </p:nvPr>
        </p:nvSpPr>
        <p:spPr>
          <a:xfrm>
            <a:off x="457200" y="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ffectLst/>
                <a:latin typeface="Tahoma" charset="0"/>
              </a:rPr>
              <a:t>Plant Cell</a:t>
            </a:r>
          </a:p>
        </p:txBody>
      </p:sp>
      <p:sp>
        <p:nvSpPr>
          <p:cNvPr id="100354" name="Rectangle 3"/>
          <p:cNvSpPr>
            <a:spLocks noGrp="1" noChangeArrowheads="1"/>
          </p:cNvSpPr>
          <p:nvPr>
            <p:ph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ffectLst/>
              <a:latin typeface="Tahoma" charset="0"/>
            </a:endParaRPr>
          </a:p>
        </p:txBody>
      </p:sp>
      <p:pic>
        <p:nvPicPr>
          <p:cNvPr id="4813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976313"/>
            <a:ext cx="7010400" cy="5881687"/>
          </a:xfrm>
          <a:prstGeom prst="rect">
            <a:avLst/>
          </a:prstGeom>
          <a:solidFill>
            <a:srgbClr val="00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48133" name="Rectangle 5"/>
          <p:cNvSpPr>
            <a:spLocks noChangeArrowheads="1"/>
          </p:cNvSpPr>
          <p:nvPr/>
        </p:nvSpPr>
        <p:spPr bwMode="auto">
          <a:xfrm>
            <a:off x="1752600" y="1600200"/>
            <a:ext cx="914400" cy="381000"/>
          </a:xfrm>
          <a:prstGeom prst="rect">
            <a:avLst/>
          </a:prstGeom>
          <a:solidFill>
            <a:srgbClr val="0099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8134" name="Rectangle 6"/>
          <p:cNvSpPr>
            <a:spLocks noChangeArrowheads="1"/>
          </p:cNvSpPr>
          <p:nvPr/>
        </p:nvSpPr>
        <p:spPr bwMode="auto">
          <a:xfrm>
            <a:off x="1828800" y="2286000"/>
            <a:ext cx="990600" cy="533400"/>
          </a:xfrm>
          <a:prstGeom prst="rect">
            <a:avLst/>
          </a:prstGeom>
          <a:solidFill>
            <a:srgbClr val="0099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8135" name="Rectangle 7"/>
          <p:cNvSpPr>
            <a:spLocks noChangeArrowheads="1"/>
          </p:cNvSpPr>
          <p:nvPr/>
        </p:nvSpPr>
        <p:spPr bwMode="auto">
          <a:xfrm>
            <a:off x="1828800" y="2895600"/>
            <a:ext cx="914400" cy="381000"/>
          </a:xfrm>
          <a:prstGeom prst="rect">
            <a:avLst/>
          </a:prstGeom>
          <a:solidFill>
            <a:srgbClr val="0099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8136" name="Rectangle 8"/>
          <p:cNvSpPr>
            <a:spLocks noChangeArrowheads="1"/>
          </p:cNvSpPr>
          <p:nvPr/>
        </p:nvSpPr>
        <p:spPr bwMode="auto">
          <a:xfrm>
            <a:off x="1752600" y="3581400"/>
            <a:ext cx="914400" cy="381000"/>
          </a:xfrm>
          <a:prstGeom prst="rect">
            <a:avLst/>
          </a:prstGeom>
          <a:solidFill>
            <a:srgbClr val="0099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8137" name="Rectangle 9"/>
          <p:cNvSpPr>
            <a:spLocks noChangeArrowheads="1"/>
          </p:cNvSpPr>
          <p:nvPr/>
        </p:nvSpPr>
        <p:spPr bwMode="auto">
          <a:xfrm>
            <a:off x="1600200" y="4114800"/>
            <a:ext cx="1066800" cy="381000"/>
          </a:xfrm>
          <a:prstGeom prst="rect">
            <a:avLst/>
          </a:prstGeom>
          <a:solidFill>
            <a:srgbClr val="0099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8138" name="Rectangle 10"/>
          <p:cNvSpPr>
            <a:spLocks noChangeArrowheads="1"/>
          </p:cNvSpPr>
          <p:nvPr/>
        </p:nvSpPr>
        <p:spPr bwMode="auto">
          <a:xfrm>
            <a:off x="1676400" y="4724400"/>
            <a:ext cx="990600" cy="533400"/>
          </a:xfrm>
          <a:prstGeom prst="rect">
            <a:avLst/>
          </a:prstGeom>
          <a:solidFill>
            <a:srgbClr val="0099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8139" name="Rectangle 11"/>
          <p:cNvSpPr>
            <a:spLocks noChangeArrowheads="1"/>
          </p:cNvSpPr>
          <p:nvPr/>
        </p:nvSpPr>
        <p:spPr bwMode="auto">
          <a:xfrm>
            <a:off x="1524000" y="5562600"/>
            <a:ext cx="1143000" cy="381000"/>
          </a:xfrm>
          <a:prstGeom prst="rect">
            <a:avLst/>
          </a:prstGeom>
          <a:solidFill>
            <a:srgbClr val="0099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8140" name="Rectangle 12"/>
          <p:cNvSpPr>
            <a:spLocks noChangeArrowheads="1"/>
          </p:cNvSpPr>
          <p:nvPr/>
        </p:nvSpPr>
        <p:spPr bwMode="auto">
          <a:xfrm>
            <a:off x="1524000" y="6324600"/>
            <a:ext cx="1524000" cy="381000"/>
          </a:xfrm>
          <a:prstGeom prst="rect">
            <a:avLst/>
          </a:prstGeom>
          <a:solidFill>
            <a:srgbClr val="0099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8141" name="Rectangle 13"/>
          <p:cNvSpPr>
            <a:spLocks noChangeArrowheads="1"/>
          </p:cNvSpPr>
          <p:nvPr/>
        </p:nvSpPr>
        <p:spPr bwMode="auto">
          <a:xfrm>
            <a:off x="6400800" y="6172200"/>
            <a:ext cx="1524000" cy="381000"/>
          </a:xfrm>
          <a:prstGeom prst="rect">
            <a:avLst/>
          </a:prstGeom>
          <a:solidFill>
            <a:srgbClr val="0099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8142" name="Rectangle 14"/>
          <p:cNvSpPr>
            <a:spLocks noChangeArrowheads="1"/>
          </p:cNvSpPr>
          <p:nvPr/>
        </p:nvSpPr>
        <p:spPr bwMode="auto">
          <a:xfrm>
            <a:off x="6858000" y="5410200"/>
            <a:ext cx="1524000" cy="381000"/>
          </a:xfrm>
          <a:prstGeom prst="rect">
            <a:avLst/>
          </a:prstGeom>
          <a:solidFill>
            <a:srgbClr val="0099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8143" name="Rectangle 15"/>
          <p:cNvSpPr>
            <a:spLocks noChangeArrowheads="1"/>
          </p:cNvSpPr>
          <p:nvPr/>
        </p:nvSpPr>
        <p:spPr bwMode="auto">
          <a:xfrm>
            <a:off x="6934200" y="4343400"/>
            <a:ext cx="1295400" cy="381000"/>
          </a:xfrm>
          <a:prstGeom prst="rect">
            <a:avLst/>
          </a:prstGeom>
          <a:solidFill>
            <a:srgbClr val="0099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8144" name="Rectangle 16"/>
          <p:cNvSpPr>
            <a:spLocks noChangeArrowheads="1"/>
          </p:cNvSpPr>
          <p:nvPr/>
        </p:nvSpPr>
        <p:spPr bwMode="auto">
          <a:xfrm>
            <a:off x="7010400" y="3657600"/>
            <a:ext cx="1143000" cy="381000"/>
          </a:xfrm>
          <a:prstGeom prst="rect">
            <a:avLst/>
          </a:prstGeom>
          <a:solidFill>
            <a:srgbClr val="0099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8145" name="Rectangle 17"/>
          <p:cNvSpPr>
            <a:spLocks noChangeArrowheads="1"/>
          </p:cNvSpPr>
          <p:nvPr/>
        </p:nvSpPr>
        <p:spPr bwMode="auto">
          <a:xfrm>
            <a:off x="7010400" y="3124200"/>
            <a:ext cx="1524000" cy="381000"/>
          </a:xfrm>
          <a:prstGeom prst="rect">
            <a:avLst/>
          </a:prstGeom>
          <a:solidFill>
            <a:srgbClr val="0099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8146" name="Rectangle 18"/>
          <p:cNvSpPr>
            <a:spLocks noChangeArrowheads="1"/>
          </p:cNvSpPr>
          <p:nvPr/>
        </p:nvSpPr>
        <p:spPr bwMode="auto">
          <a:xfrm>
            <a:off x="7010400" y="2286000"/>
            <a:ext cx="1524000" cy="381000"/>
          </a:xfrm>
          <a:prstGeom prst="rect">
            <a:avLst/>
          </a:prstGeom>
          <a:solidFill>
            <a:srgbClr val="0099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8147" name="Rectangle 19"/>
          <p:cNvSpPr>
            <a:spLocks noChangeArrowheads="1"/>
          </p:cNvSpPr>
          <p:nvPr/>
        </p:nvSpPr>
        <p:spPr bwMode="auto">
          <a:xfrm>
            <a:off x="6934200" y="1524000"/>
            <a:ext cx="1295400" cy="381000"/>
          </a:xfrm>
          <a:prstGeom prst="rect">
            <a:avLst/>
          </a:prstGeom>
          <a:solidFill>
            <a:srgbClr val="0099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Tree>
    <p:extLst>
      <p:ext uri="{BB962C8B-B14F-4D97-AF65-F5344CB8AC3E}">
        <p14:creationId xmlns:p14="http://schemas.microsoft.com/office/powerpoint/2010/main" val="265982203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xit" presetSubtype="16" fill="hold" grpId="0" nodeType="clickEffect">
                                  <p:stCondLst>
                                    <p:cond delay="0"/>
                                  </p:stCondLst>
                                  <p:childTnLst>
                                    <p:animEffect transition="out" filter="box(in)">
                                      <p:cBhvr>
                                        <p:cTn id="6" dur="500"/>
                                        <p:tgtEl>
                                          <p:spTgt spid="48133"/>
                                        </p:tgtEl>
                                      </p:cBhvr>
                                    </p:animEffect>
                                    <p:set>
                                      <p:cBhvr>
                                        <p:cTn id="7" dur="1" fill="hold">
                                          <p:stCondLst>
                                            <p:cond delay="499"/>
                                          </p:stCondLst>
                                        </p:cTn>
                                        <p:tgtEl>
                                          <p:spTgt spid="48133"/>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xit" presetSubtype="16" fill="hold" grpId="0" nodeType="clickEffect">
                                  <p:stCondLst>
                                    <p:cond delay="0"/>
                                  </p:stCondLst>
                                  <p:childTnLst>
                                    <p:animEffect transition="out" filter="box(in)">
                                      <p:cBhvr>
                                        <p:cTn id="11" dur="500"/>
                                        <p:tgtEl>
                                          <p:spTgt spid="48134"/>
                                        </p:tgtEl>
                                      </p:cBhvr>
                                    </p:animEffect>
                                    <p:set>
                                      <p:cBhvr>
                                        <p:cTn id="12" dur="1" fill="hold">
                                          <p:stCondLst>
                                            <p:cond delay="499"/>
                                          </p:stCondLst>
                                        </p:cTn>
                                        <p:tgtEl>
                                          <p:spTgt spid="48134"/>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xit" presetSubtype="16" fill="hold" grpId="0" nodeType="clickEffect">
                                  <p:stCondLst>
                                    <p:cond delay="0"/>
                                  </p:stCondLst>
                                  <p:childTnLst>
                                    <p:animEffect transition="out" filter="box(in)">
                                      <p:cBhvr>
                                        <p:cTn id="16" dur="500"/>
                                        <p:tgtEl>
                                          <p:spTgt spid="48135"/>
                                        </p:tgtEl>
                                      </p:cBhvr>
                                    </p:animEffect>
                                    <p:set>
                                      <p:cBhvr>
                                        <p:cTn id="17" dur="1" fill="hold">
                                          <p:stCondLst>
                                            <p:cond delay="499"/>
                                          </p:stCondLst>
                                        </p:cTn>
                                        <p:tgtEl>
                                          <p:spTgt spid="48135"/>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xit" presetSubtype="16" fill="hold" grpId="0" nodeType="clickEffect">
                                  <p:stCondLst>
                                    <p:cond delay="0"/>
                                  </p:stCondLst>
                                  <p:childTnLst>
                                    <p:animEffect transition="out" filter="box(in)">
                                      <p:cBhvr>
                                        <p:cTn id="21" dur="500"/>
                                        <p:tgtEl>
                                          <p:spTgt spid="48136"/>
                                        </p:tgtEl>
                                      </p:cBhvr>
                                    </p:animEffect>
                                    <p:set>
                                      <p:cBhvr>
                                        <p:cTn id="22" dur="1" fill="hold">
                                          <p:stCondLst>
                                            <p:cond delay="499"/>
                                          </p:stCondLst>
                                        </p:cTn>
                                        <p:tgtEl>
                                          <p:spTgt spid="48136"/>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xit" presetSubtype="16" fill="hold" grpId="0" nodeType="clickEffect">
                                  <p:stCondLst>
                                    <p:cond delay="0"/>
                                  </p:stCondLst>
                                  <p:childTnLst>
                                    <p:animEffect transition="out" filter="box(in)">
                                      <p:cBhvr>
                                        <p:cTn id="26" dur="500"/>
                                        <p:tgtEl>
                                          <p:spTgt spid="48137"/>
                                        </p:tgtEl>
                                      </p:cBhvr>
                                    </p:animEffect>
                                    <p:set>
                                      <p:cBhvr>
                                        <p:cTn id="27" dur="1" fill="hold">
                                          <p:stCondLst>
                                            <p:cond delay="499"/>
                                          </p:stCondLst>
                                        </p:cTn>
                                        <p:tgtEl>
                                          <p:spTgt spid="48137"/>
                                        </p:tgtEl>
                                        <p:attrNameLst>
                                          <p:attrName>style.visibility</p:attrName>
                                        </p:attrNameLst>
                                      </p:cBhvr>
                                      <p:to>
                                        <p:strVal val="hidden"/>
                                      </p:to>
                                    </p:se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xit" presetSubtype="16" fill="hold" grpId="0" nodeType="clickEffect">
                                  <p:stCondLst>
                                    <p:cond delay="0"/>
                                  </p:stCondLst>
                                  <p:childTnLst>
                                    <p:animEffect transition="out" filter="box(in)">
                                      <p:cBhvr>
                                        <p:cTn id="31" dur="500"/>
                                        <p:tgtEl>
                                          <p:spTgt spid="48138"/>
                                        </p:tgtEl>
                                      </p:cBhvr>
                                    </p:animEffect>
                                    <p:set>
                                      <p:cBhvr>
                                        <p:cTn id="32" dur="1" fill="hold">
                                          <p:stCondLst>
                                            <p:cond delay="499"/>
                                          </p:stCondLst>
                                        </p:cTn>
                                        <p:tgtEl>
                                          <p:spTgt spid="48138"/>
                                        </p:tgtEl>
                                        <p:attrNameLst>
                                          <p:attrName>style.visibility</p:attrName>
                                        </p:attrNameLst>
                                      </p:cBhvr>
                                      <p:to>
                                        <p:strVal val="hidden"/>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4" presetClass="exit" presetSubtype="16" fill="hold" grpId="0" nodeType="clickEffect">
                                  <p:stCondLst>
                                    <p:cond delay="0"/>
                                  </p:stCondLst>
                                  <p:childTnLst>
                                    <p:animEffect transition="out" filter="box(in)">
                                      <p:cBhvr>
                                        <p:cTn id="36" dur="500"/>
                                        <p:tgtEl>
                                          <p:spTgt spid="48139"/>
                                        </p:tgtEl>
                                      </p:cBhvr>
                                    </p:animEffect>
                                    <p:set>
                                      <p:cBhvr>
                                        <p:cTn id="37" dur="1" fill="hold">
                                          <p:stCondLst>
                                            <p:cond delay="499"/>
                                          </p:stCondLst>
                                        </p:cTn>
                                        <p:tgtEl>
                                          <p:spTgt spid="48139"/>
                                        </p:tgtEl>
                                        <p:attrNameLst>
                                          <p:attrName>style.visibility</p:attrName>
                                        </p:attrNameLst>
                                      </p:cBhvr>
                                      <p:to>
                                        <p:strVal val="hidden"/>
                                      </p:to>
                                    </p:set>
                                  </p:childTnLst>
                                </p:cTn>
                              </p:par>
                            </p:childTnLst>
                          </p:cTn>
                        </p:par>
                      </p:childTnLst>
                    </p:cTn>
                  </p:par>
                  <p:par>
                    <p:cTn id="38" fill="hold" nodeType="clickPar">
                      <p:stCondLst>
                        <p:cond delay="indefinite"/>
                      </p:stCondLst>
                      <p:childTnLst>
                        <p:par>
                          <p:cTn id="39" fill="hold" nodeType="withGroup">
                            <p:stCondLst>
                              <p:cond delay="0"/>
                            </p:stCondLst>
                            <p:childTnLst>
                              <p:par>
                                <p:cTn id="40" presetID="4" presetClass="exit" presetSubtype="16" fill="hold" grpId="0" nodeType="clickEffect">
                                  <p:stCondLst>
                                    <p:cond delay="0"/>
                                  </p:stCondLst>
                                  <p:childTnLst>
                                    <p:animEffect transition="out" filter="box(in)">
                                      <p:cBhvr>
                                        <p:cTn id="41" dur="500"/>
                                        <p:tgtEl>
                                          <p:spTgt spid="48140"/>
                                        </p:tgtEl>
                                      </p:cBhvr>
                                    </p:animEffect>
                                    <p:set>
                                      <p:cBhvr>
                                        <p:cTn id="42" dur="1" fill="hold">
                                          <p:stCondLst>
                                            <p:cond delay="499"/>
                                          </p:stCondLst>
                                        </p:cTn>
                                        <p:tgtEl>
                                          <p:spTgt spid="48140"/>
                                        </p:tgtEl>
                                        <p:attrNameLst>
                                          <p:attrName>style.visibility</p:attrName>
                                        </p:attrNameLst>
                                      </p:cBhvr>
                                      <p:to>
                                        <p:strVal val="hidden"/>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4" presetClass="exit" presetSubtype="16" fill="hold" grpId="0" nodeType="clickEffect">
                                  <p:stCondLst>
                                    <p:cond delay="0"/>
                                  </p:stCondLst>
                                  <p:childTnLst>
                                    <p:animEffect transition="out" filter="box(in)">
                                      <p:cBhvr>
                                        <p:cTn id="46" dur="500"/>
                                        <p:tgtEl>
                                          <p:spTgt spid="48141"/>
                                        </p:tgtEl>
                                      </p:cBhvr>
                                    </p:animEffect>
                                    <p:set>
                                      <p:cBhvr>
                                        <p:cTn id="47" dur="1" fill="hold">
                                          <p:stCondLst>
                                            <p:cond delay="499"/>
                                          </p:stCondLst>
                                        </p:cTn>
                                        <p:tgtEl>
                                          <p:spTgt spid="48141"/>
                                        </p:tgtEl>
                                        <p:attrNameLst>
                                          <p:attrName>style.visibility</p:attrName>
                                        </p:attrNameLst>
                                      </p:cBhvr>
                                      <p:to>
                                        <p:strVal val="hidden"/>
                                      </p:to>
                                    </p:set>
                                  </p:childTnLst>
                                </p:cTn>
                              </p:par>
                            </p:childTnLst>
                          </p:cTn>
                        </p:par>
                      </p:childTnLst>
                    </p:cTn>
                  </p:par>
                  <p:par>
                    <p:cTn id="48" fill="hold" nodeType="clickPar">
                      <p:stCondLst>
                        <p:cond delay="indefinite"/>
                      </p:stCondLst>
                      <p:childTnLst>
                        <p:par>
                          <p:cTn id="49" fill="hold" nodeType="withGroup">
                            <p:stCondLst>
                              <p:cond delay="0"/>
                            </p:stCondLst>
                            <p:childTnLst>
                              <p:par>
                                <p:cTn id="50" presetID="4" presetClass="exit" presetSubtype="16" fill="hold" grpId="0" nodeType="clickEffect">
                                  <p:stCondLst>
                                    <p:cond delay="0"/>
                                  </p:stCondLst>
                                  <p:childTnLst>
                                    <p:animEffect transition="out" filter="box(in)">
                                      <p:cBhvr>
                                        <p:cTn id="51" dur="500"/>
                                        <p:tgtEl>
                                          <p:spTgt spid="48142"/>
                                        </p:tgtEl>
                                      </p:cBhvr>
                                    </p:animEffect>
                                    <p:set>
                                      <p:cBhvr>
                                        <p:cTn id="52" dur="1" fill="hold">
                                          <p:stCondLst>
                                            <p:cond delay="499"/>
                                          </p:stCondLst>
                                        </p:cTn>
                                        <p:tgtEl>
                                          <p:spTgt spid="48142"/>
                                        </p:tgtEl>
                                        <p:attrNameLst>
                                          <p:attrName>style.visibility</p:attrName>
                                        </p:attrNameLst>
                                      </p:cBhvr>
                                      <p:to>
                                        <p:strVal val="hidden"/>
                                      </p:to>
                                    </p:set>
                                  </p:childTnLst>
                                </p:cTn>
                              </p:par>
                            </p:childTnLst>
                          </p:cTn>
                        </p:par>
                      </p:childTnLst>
                    </p:cTn>
                  </p:par>
                  <p:par>
                    <p:cTn id="53" fill="hold" nodeType="clickPar">
                      <p:stCondLst>
                        <p:cond delay="indefinite"/>
                      </p:stCondLst>
                      <p:childTnLst>
                        <p:par>
                          <p:cTn id="54" fill="hold" nodeType="withGroup">
                            <p:stCondLst>
                              <p:cond delay="0"/>
                            </p:stCondLst>
                            <p:childTnLst>
                              <p:par>
                                <p:cTn id="55" presetID="4" presetClass="exit" presetSubtype="16" fill="hold" grpId="0" nodeType="clickEffect">
                                  <p:stCondLst>
                                    <p:cond delay="0"/>
                                  </p:stCondLst>
                                  <p:childTnLst>
                                    <p:animEffect transition="out" filter="box(in)">
                                      <p:cBhvr>
                                        <p:cTn id="56" dur="500"/>
                                        <p:tgtEl>
                                          <p:spTgt spid="48143"/>
                                        </p:tgtEl>
                                      </p:cBhvr>
                                    </p:animEffect>
                                    <p:set>
                                      <p:cBhvr>
                                        <p:cTn id="57" dur="1" fill="hold">
                                          <p:stCondLst>
                                            <p:cond delay="499"/>
                                          </p:stCondLst>
                                        </p:cTn>
                                        <p:tgtEl>
                                          <p:spTgt spid="48143"/>
                                        </p:tgtEl>
                                        <p:attrNameLst>
                                          <p:attrName>style.visibility</p:attrName>
                                        </p:attrNameLst>
                                      </p:cBhvr>
                                      <p:to>
                                        <p:strVal val="hidden"/>
                                      </p:to>
                                    </p:set>
                                  </p:childTnLst>
                                </p:cTn>
                              </p:par>
                            </p:childTnLst>
                          </p:cTn>
                        </p:par>
                      </p:childTnLst>
                    </p:cTn>
                  </p:par>
                  <p:par>
                    <p:cTn id="58" fill="hold" nodeType="clickPar">
                      <p:stCondLst>
                        <p:cond delay="indefinite"/>
                      </p:stCondLst>
                      <p:childTnLst>
                        <p:par>
                          <p:cTn id="59" fill="hold" nodeType="withGroup">
                            <p:stCondLst>
                              <p:cond delay="0"/>
                            </p:stCondLst>
                            <p:childTnLst>
                              <p:par>
                                <p:cTn id="60" presetID="4" presetClass="exit" presetSubtype="16" fill="hold" grpId="0" nodeType="clickEffect">
                                  <p:stCondLst>
                                    <p:cond delay="0"/>
                                  </p:stCondLst>
                                  <p:childTnLst>
                                    <p:animEffect transition="out" filter="box(in)">
                                      <p:cBhvr>
                                        <p:cTn id="61" dur="500"/>
                                        <p:tgtEl>
                                          <p:spTgt spid="48144"/>
                                        </p:tgtEl>
                                      </p:cBhvr>
                                    </p:animEffect>
                                    <p:set>
                                      <p:cBhvr>
                                        <p:cTn id="62" dur="1" fill="hold">
                                          <p:stCondLst>
                                            <p:cond delay="499"/>
                                          </p:stCondLst>
                                        </p:cTn>
                                        <p:tgtEl>
                                          <p:spTgt spid="48144"/>
                                        </p:tgtEl>
                                        <p:attrNameLst>
                                          <p:attrName>style.visibility</p:attrName>
                                        </p:attrNameLst>
                                      </p:cBhvr>
                                      <p:to>
                                        <p:strVal val="hidden"/>
                                      </p:to>
                                    </p:set>
                                  </p:childTnLst>
                                </p:cTn>
                              </p:par>
                            </p:childTnLst>
                          </p:cTn>
                        </p:par>
                      </p:childTnLst>
                    </p:cTn>
                  </p:par>
                  <p:par>
                    <p:cTn id="63" fill="hold" nodeType="clickPar">
                      <p:stCondLst>
                        <p:cond delay="indefinite"/>
                      </p:stCondLst>
                      <p:childTnLst>
                        <p:par>
                          <p:cTn id="64" fill="hold" nodeType="withGroup">
                            <p:stCondLst>
                              <p:cond delay="0"/>
                            </p:stCondLst>
                            <p:childTnLst>
                              <p:par>
                                <p:cTn id="65" presetID="4" presetClass="exit" presetSubtype="16" fill="hold" grpId="0" nodeType="clickEffect">
                                  <p:stCondLst>
                                    <p:cond delay="0"/>
                                  </p:stCondLst>
                                  <p:childTnLst>
                                    <p:animEffect transition="out" filter="box(in)">
                                      <p:cBhvr>
                                        <p:cTn id="66" dur="500"/>
                                        <p:tgtEl>
                                          <p:spTgt spid="48147"/>
                                        </p:tgtEl>
                                      </p:cBhvr>
                                    </p:animEffect>
                                    <p:set>
                                      <p:cBhvr>
                                        <p:cTn id="67" dur="1" fill="hold">
                                          <p:stCondLst>
                                            <p:cond delay="499"/>
                                          </p:stCondLst>
                                        </p:cTn>
                                        <p:tgtEl>
                                          <p:spTgt spid="4814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3" grpId="0" animBg="1"/>
      <p:bldP spid="48134" grpId="0" animBg="1"/>
      <p:bldP spid="48135" grpId="0" animBg="1"/>
      <p:bldP spid="48136" grpId="0" animBg="1"/>
      <p:bldP spid="48137" grpId="0" animBg="1"/>
      <p:bldP spid="48138" grpId="0" animBg="1"/>
      <p:bldP spid="48139" grpId="0" animBg="1"/>
      <p:bldP spid="48140" grpId="0" animBg="1"/>
      <p:bldP spid="48141" grpId="0" animBg="1"/>
      <p:bldP spid="48142" grpId="0" animBg="1"/>
      <p:bldP spid="48143" grpId="0" animBg="1"/>
      <p:bldP spid="48144" grpId="0" animBg="1"/>
      <p:bldP spid="4814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ahoma" charset="0"/>
              </a:rPr>
              <a:t>Cellular Organelles</a:t>
            </a:r>
            <a:endParaRPr lang="en-US" dirty="0"/>
          </a:p>
        </p:txBody>
      </p:sp>
      <p:sp>
        <p:nvSpPr>
          <p:cNvPr id="3" name="Content Placeholder 2"/>
          <p:cNvSpPr>
            <a:spLocks noGrp="1"/>
          </p:cNvSpPr>
          <p:nvPr>
            <p:ph idx="1"/>
          </p:nvPr>
        </p:nvSpPr>
        <p:spPr/>
        <p:txBody>
          <a:bodyPr/>
          <a:lstStyle/>
          <a:p>
            <a:r>
              <a:rPr lang="en-US" dirty="0" smtClean="0"/>
              <a:t>Cell Organization</a:t>
            </a:r>
            <a:endParaRPr lang="en-US" dirty="0"/>
          </a:p>
        </p:txBody>
      </p:sp>
    </p:spTree>
    <p:extLst>
      <p:ext uri="{BB962C8B-B14F-4D97-AF65-F5344CB8AC3E}">
        <p14:creationId xmlns:p14="http://schemas.microsoft.com/office/powerpoint/2010/main" val="2486223377"/>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3"/>
          <p:cNvSpPr>
            <a:spLocks noGrp="1" noChangeArrowheads="1"/>
          </p:cNvSpPr>
          <p:nvPr>
            <p:ph idx="1"/>
          </p:nvPr>
        </p:nvSpPr>
        <p:spPr>
          <a:xfrm>
            <a:off x="152400" y="0"/>
            <a:ext cx="8229600" cy="44958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defRPr/>
            </a:pPr>
            <a:r>
              <a:rPr lang="en-US" sz="2400" u="sng" dirty="0">
                <a:latin typeface="Tahoma" charset="0"/>
                <a:cs typeface="+mn-cs"/>
              </a:rPr>
              <a:t>Cytoplasm</a:t>
            </a:r>
            <a:r>
              <a:rPr lang="en-US" sz="2400" dirty="0">
                <a:latin typeface="Tahoma" charset="0"/>
                <a:cs typeface="+mn-cs"/>
              </a:rPr>
              <a:t> – </a:t>
            </a:r>
            <a:endParaRPr lang="en-US" sz="2400" dirty="0" smtClean="0">
              <a:latin typeface="Tahoma" charset="0"/>
              <a:cs typeface="+mn-cs"/>
            </a:endParaRPr>
          </a:p>
          <a:p>
            <a:pPr lvl="1" eaLnBrk="1" hangingPunct="1">
              <a:lnSpc>
                <a:spcPct val="80000"/>
              </a:lnSpc>
              <a:defRPr/>
            </a:pPr>
            <a:r>
              <a:rPr lang="en-US" sz="2400" dirty="0" smtClean="0">
                <a:latin typeface="Tahoma" charset="0"/>
              </a:rPr>
              <a:t>Portion of cell outside the nucleus</a:t>
            </a:r>
          </a:p>
          <a:p>
            <a:pPr lvl="1" eaLnBrk="1" hangingPunct="1">
              <a:lnSpc>
                <a:spcPct val="80000"/>
              </a:lnSpc>
              <a:defRPr/>
            </a:pPr>
            <a:r>
              <a:rPr lang="en-US" sz="2400" dirty="0" smtClean="0">
                <a:latin typeface="Tahoma" charset="0"/>
              </a:rPr>
              <a:t>part </a:t>
            </a:r>
            <a:r>
              <a:rPr lang="en-US" sz="2400" dirty="0">
                <a:latin typeface="Tahoma" charset="0"/>
              </a:rPr>
              <a:t>of the cell including the fluid, the cytoskeleton and all organelles except nucleus </a:t>
            </a:r>
          </a:p>
          <a:p>
            <a:pPr eaLnBrk="1" hangingPunct="1">
              <a:lnSpc>
                <a:spcPct val="80000"/>
              </a:lnSpc>
              <a:defRPr/>
            </a:pPr>
            <a:r>
              <a:rPr lang="en-US" sz="2400" u="sng" dirty="0" smtClean="0">
                <a:latin typeface="Tahoma" charset="0"/>
                <a:cs typeface="+mn-cs"/>
              </a:rPr>
              <a:t>Organelle</a:t>
            </a:r>
            <a:r>
              <a:rPr lang="en-US" sz="2400" dirty="0" smtClean="0">
                <a:latin typeface="Tahoma" charset="0"/>
                <a:cs typeface="+mn-cs"/>
              </a:rPr>
              <a:t> –</a:t>
            </a:r>
          </a:p>
          <a:p>
            <a:pPr lvl="1" eaLnBrk="1" hangingPunct="1">
              <a:lnSpc>
                <a:spcPct val="80000"/>
              </a:lnSpc>
              <a:defRPr/>
            </a:pPr>
            <a:r>
              <a:rPr lang="en-US" sz="2400" dirty="0" smtClean="0">
                <a:latin typeface="Tahoma" charset="0"/>
                <a:cs typeface="+mn-cs"/>
              </a:rPr>
              <a:t>“little organs”</a:t>
            </a:r>
          </a:p>
          <a:p>
            <a:pPr lvl="1" eaLnBrk="1" hangingPunct="1">
              <a:lnSpc>
                <a:spcPct val="80000"/>
              </a:lnSpc>
              <a:defRPr/>
            </a:pPr>
            <a:r>
              <a:rPr lang="en-US" sz="2400" dirty="0" smtClean="0">
                <a:latin typeface="Tahoma" charset="0"/>
                <a:cs typeface="+mn-cs"/>
              </a:rPr>
              <a:t>Specialized structures with specific function</a:t>
            </a:r>
            <a:endParaRPr lang="en-US" sz="1600" dirty="0">
              <a:latin typeface="Tahoma" charset="0"/>
              <a:cs typeface="+mn-cs"/>
            </a:endParaRPr>
          </a:p>
          <a:p>
            <a:pPr eaLnBrk="1" hangingPunct="1">
              <a:lnSpc>
                <a:spcPct val="80000"/>
              </a:lnSpc>
              <a:defRPr/>
            </a:pPr>
            <a:r>
              <a:rPr lang="en-US" sz="2800" u="sng" dirty="0">
                <a:latin typeface="Tahoma" charset="0"/>
                <a:cs typeface="+mn-cs"/>
              </a:rPr>
              <a:t>Cytosol</a:t>
            </a:r>
            <a:r>
              <a:rPr lang="en-US" sz="2800" dirty="0">
                <a:latin typeface="Tahoma" charset="0"/>
                <a:cs typeface="+mn-cs"/>
              </a:rPr>
              <a:t> – </a:t>
            </a:r>
          </a:p>
          <a:p>
            <a:pPr lvl="1" eaLnBrk="1" hangingPunct="1">
              <a:lnSpc>
                <a:spcPct val="80000"/>
              </a:lnSpc>
              <a:defRPr/>
            </a:pPr>
            <a:r>
              <a:rPr lang="en-US" sz="2400" dirty="0">
                <a:latin typeface="Tahoma" charset="0"/>
              </a:rPr>
              <a:t>the cytoplasm that includes the ribosome's but not the membrane bound organelles – 20% protein</a:t>
            </a:r>
          </a:p>
          <a:p>
            <a:pPr>
              <a:defRPr/>
            </a:pPr>
            <a:endParaRPr lang="en-US" dirty="0">
              <a:effectLst/>
              <a:latin typeface="Tahoma" charset="0"/>
              <a:cs typeface="+mn-cs"/>
            </a:endParaRPr>
          </a:p>
        </p:txBody>
      </p:sp>
      <p:pic>
        <p:nvPicPr>
          <p:cNvPr id="5018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0" y="3810000"/>
            <a:ext cx="1966043" cy="1652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700" y="3672247"/>
            <a:ext cx="3721100" cy="3185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86400" y="3534919"/>
            <a:ext cx="3657599" cy="33230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27144569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0179">
                                            <p:txEl>
                                              <p:pRg st="0" end="0"/>
                                            </p:txEl>
                                          </p:spTgt>
                                        </p:tgtEl>
                                        <p:attrNameLst>
                                          <p:attrName>style.visibility</p:attrName>
                                        </p:attrNameLst>
                                      </p:cBhvr>
                                      <p:to>
                                        <p:strVal val="visible"/>
                                      </p:to>
                                    </p:set>
                                    <p:animEffect transition="in" filter="blinds(horizontal)">
                                      <p:cBhvr>
                                        <p:cTn id="7" dur="500"/>
                                        <p:tgtEl>
                                          <p:spTgt spid="5017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0179">
                                            <p:txEl>
                                              <p:pRg st="1" end="1"/>
                                            </p:txEl>
                                          </p:spTgt>
                                        </p:tgtEl>
                                        <p:attrNameLst>
                                          <p:attrName>style.visibility</p:attrName>
                                        </p:attrNameLst>
                                      </p:cBhvr>
                                      <p:to>
                                        <p:strVal val="visible"/>
                                      </p:to>
                                    </p:set>
                                    <p:animEffect transition="in" filter="blinds(horizontal)">
                                      <p:cBhvr>
                                        <p:cTn id="12" dur="500"/>
                                        <p:tgtEl>
                                          <p:spTgt spid="5017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0179">
                                            <p:txEl>
                                              <p:pRg st="2" end="2"/>
                                            </p:txEl>
                                          </p:spTgt>
                                        </p:tgtEl>
                                        <p:attrNameLst>
                                          <p:attrName>style.visibility</p:attrName>
                                        </p:attrNameLst>
                                      </p:cBhvr>
                                      <p:to>
                                        <p:strVal val="visible"/>
                                      </p:to>
                                    </p:set>
                                    <p:animEffect transition="in" filter="blinds(horizontal)">
                                      <p:cBhvr>
                                        <p:cTn id="17" dur="500"/>
                                        <p:tgtEl>
                                          <p:spTgt spid="5017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0179">
                                            <p:txEl>
                                              <p:pRg st="3" end="3"/>
                                            </p:txEl>
                                          </p:spTgt>
                                        </p:tgtEl>
                                        <p:attrNameLst>
                                          <p:attrName>style.visibility</p:attrName>
                                        </p:attrNameLst>
                                      </p:cBhvr>
                                      <p:to>
                                        <p:strVal val="visible"/>
                                      </p:to>
                                    </p:set>
                                    <p:animEffect transition="in" filter="blinds(horizontal)">
                                      <p:cBhvr>
                                        <p:cTn id="22" dur="500"/>
                                        <p:tgtEl>
                                          <p:spTgt spid="5017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0179">
                                            <p:txEl>
                                              <p:pRg st="4" end="4"/>
                                            </p:txEl>
                                          </p:spTgt>
                                        </p:tgtEl>
                                        <p:attrNameLst>
                                          <p:attrName>style.visibility</p:attrName>
                                        </p:attrNameLst>
                                      </p:cBhvr>
                                      <p:to>
                                        <p:strVal val="visible"/>
                                      </p:to>
                                    </p:set>
                                    <p:animEffect transition="in" filter="blinds(horizontal)">
                                      <p:cBhvr>
                                        <p:cTn id="27" dur="500"/>
                                        <p:tgtEl>
                                          <p:spTgt spid="5017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50179">
                                            <p:txEl>
                                              <p:pRg st="5" end="5"/>
                                            </p:txEl>
                                          </p:spTgt>
                                        </p:tgtEl>
                                        <p:attrNameLst>
                                          <p:attrName>style.visibility</p:attrName>
                                        </p:attrNameLst>
                                      </p:cBhvr>
                                      <p:to>
                                        <p:strVal val="visible"/>
                                      </p:to>
                                    </p:set>
                                    <p:animEffect transition="in" filter="blinds(horizontal)">
                                      <p:cBhvr>
                                        <p:cTn id="32" dur="500"/>
                                        <p:tgtEl>
                                          <p:spTgt spid="50179">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50179">
                                            <p:txEl>
                                              <p:pRg st="6" end="6"/>
                                            </p:txEl>
                                          </p:spTgt>
                                        </p:tgtEl>
                                        <p:attrNameLst>
                                          <p:attrName>style.visibility</p:attrName>
                                        </p:attrNameLst>
                                      </p:cBhvr>
                                      <p:to>
                                        <p:strVal val="visible"/>
                                      </p:to>
                                    </p:set>
                                    <p:animEffect transition="in" filter="blinds(horizontal)">
                                      <p:cBhvr>
                                        <p:cTn id="37" dur="500"/>
                                        <p:tgtEl>
                                          <p:spTgt spid="50179">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50179">
                                            <p:txEl>
                                              <p:pRg st="7" end="7"/>
                                            </p:txEl>
                                          </p:spTgt>
                                        </p:tgtEl>
                                        <p:attrNameLst>
                                          <p:attrName>style.visibility</p:attrName>
                                        </p:attrNameLst>
                                      </p:cBhvr>
                                      <p:to>
                                        <p:strVal val="visible"/>
                                      </p:to>
                                    </p:set>
                                    <p:animEffect transition="in" filter="blinds(horizontal)">
                                      <p:cBhvr>
                                        <p:cTn id="42" dur="500"/>
                                        <p:tgtEl>
                                          <p:spTgt spid="5017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3"/>
          <p:cNvSpPr>
            <a:spLocks noGrp="1" noChangeArrowheads="1"/>
          </p:cNvSpPr>
          <p:nvPr>
            <p:ph idx="1"/>
          </p:nvPr>
        </p:nvSpPr>
        <p:spPr>
          <a:xfrm>
            <a:off x="0" y="0"/>
            <a:ext cx="9067800" cy="44958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defRPr/>
            </a:pPr>
            <a:r>
              <a:rPr lang="en-US" sz="2800" u="sng" dirty="0">
                <a:latin typeface="Tahoma" charset="0"/>
                <a:cs typeface="+mn-cs"/>
              </a:rPr>
              <a:t>Nucleus</a:t>
            </a:r>
            <a:r>
              <a:rPr lang="en-US" sz="2800" dirty="0">
                <a:latin typeface="Tahoma" charset="0"/>
                <a:cs typeface="+mn-cs"/>
              </a:rPr>
              <a:t> – </a:t>
            </a:r>
          </a:p>
          <a:p>
            <a:pPr lvl="1" eaLnBrk="1" hangingPunct="1">
              <a:lnSpc>
                <a:spcPct val="90000"/>
              </a:lnSpc>
              <a:defRPr/>
            </a:pPr>
            <a:r>
              <a:rPr lang="en-US" sz="2400" dirty="0" smtClean="0">
                <a:latin typeface="Tahoma" charset="0"/>
              </a:rPr>
              <a:t>Contains most of cell DNA  - instructions to make proteins</a:t>
            </a:r>
          </a:p>
          <a:p>
            <a:pPr lvl="1" eaLnBrk="1" hangingPunct="1">
              <a:lnSpc>
                <a:spcPct val="90000"/>
              </a:lnSpc>
              <a:defRPr/>
            </a:pPr>
            <a:r>
              <a:rPr lang="en-US" sz="2400" dirty="0" smtClean="0">
                <a:latin typeface="Tahoma" charset="0"/>
              </a:rPr>
              <a:t>control </a:t>
            </a:r>
            <a:r>
              <a:rPr lang="en-US" sz="2400" dirty="0">
                <a:latin typeface="Tahoma" charset="0"/>
              </a:rPr>
              <a:t>center of cell– controlled by the code in your DNA</a:t>
            </a:r>
          </a:p>
          <a:p>
            <a:pPr eaLnBrk="1" hangingPunct="1">
              <a:lnSpc>
                <a:spcPct val="90000"/>
              </a:lnSpc>
              <a:defRPr/>
            </a:pPr>
            <a:r>
              <a:rPr lang="en-US" sz="2800" u="sng" dirty="0">
                <a:latin typeface="Tahoma" charset="0"/>
                <a:cs typeface="+mn-cs"/>
              </a:rPr>
              <a:t>Nuclear Membrane / Envelope </a:t>
            </a:r>
            <a:r>
              <a:rPr lang="en-US" sz="2800" dirty="0">
                <a:latin typeface="Tahoma" charset="0"/>
                <a:cs typeface="+mn-cs"/>
              </a:rPr>
              <a:t>– </a:t>
            </a:r>
          </a:p>
          <a:p>
            <a:pPr lvl="1" eaLnBrk="1" hangingPunct="1">
              <a:lnSpc>
                <a:spcPct val="90000"/>
              </a:lnSpc>
              <a:defRPr/>
            </a:pPr>
            <a:r>
              <a:rPr lang="en-US" sz="2400" dirty="0">
                <a:latin typeface="Tahoma" charset="0"/>
              </a:rPr>
              <a:t>double membrane that surrounds the nucleus </a:t>
            </a:r>
          </a:p>
          <a:p>
            <a:pPr eaLnBrk="1" hangingPunct="1">
              <a:lnSpc>
                <a:spcPct val="90000"/>
              </a:lnSpc>
              <a:defRPr/>
            </a:pPr>
            <a:r>
              <a:rPr lang="en-US" sz="2800" u="sng" dirty="0">
                <a:latin typeface="Tahoma" charset="0"/>
                <a:cs typeface="+mn-cs"/>
              </a:rPr>
              <a:t>Nuclear Pore </a:t>
            </a:r>
            <a:r>
              <a:rPr lang="en-US" sz="2800" dirty="0">
                <a:latin typeface="Tahoma" charset="0"/>
                <a:cs typeface="+mn-cs"/>
              </a:rPr>
              <a:t>– </a:t>
            </a:r>
          </a:p>
          <a:p>
            <a:pPr lvl="1" eaLnBrk="1" hangingPunct="1">
              <a:lnSpc>
                <a:spcPct val="90000"/>
              </a:lnSpc>
              <a:defRPr/>
            </a:pPr>
            <a:r>
              <a:rPr lang="en-US" sz="2400" dirty="0">
                <a:latin typeface="Tahoma" charset="0"/>
              </a:rPr>
              <a:t>protein lined holes in the nuclear membrane that allow RNA to enter / leave nucleus</a:t>
            </a:r>
          </a:p>
          <a:p>
            <a:pPr eaLnBrk="1" hangingPunct="1">
              <a:lnSpc>
                <a:spcPct val="90000"/>
              </a:lnSpc>
              <a:defRPr/>
            </a:pPr>
            <a:r>
              <a:rPr lang="en-US" sz="2800" u="sng" dirty="0">
                <a:latin typeface="Tahoma" charset="0"/>
                <a:cs typeface="+mn-cs"/>
              </a:rPr>
              <a:t>Nucleolus</a:t>
            </a:r>
            <a:r>
              <a:rPr lang="en-US" sz="2800" dirty="0">
                <a:latin typeface="Tahoma" charset="0"/>
                <a:cs typeface="+mn-cs"/>
              </a:rPr>
              <a:t> – </a:t>
            </a:r>
          </a:p>
          <a:p>
            <a:pPr lvl="1" eaLnBrk="1" hangingPunct="1">
              <a:lnSpc>
                <a:spcPct val="90000"/>
              </a:lnSpc>
              <a:defRPr/>
            </a:pPr>
            <a:r>
              <a:rPr lang="en-US" sz="2400" dirty="0" smtClean="0">
                <a:latin typeface="Tahoma" charset="0"/>
              </a:rPr>
              <a:t>Dense region of DNA that  assembles / create ribosome’s</a:t>
            </a:r>
            <a:endParaRPr lang="en-US" sz="2400" dirty="0">
              <a:latin typeface="Tahoma" charset="0"/>
            </a:endParaRPr>
          </a:p>
          <a:p>
            <a:pPr>
              <a:lnSpc>
                <a:spcPct val="90000"/>
              </a:lnSpc>
              <a:defRPr/>
            </a:pPr>
            <a:endParaRPr lang="en-US" dirty="0">
              <a:effectLst/>
              <a:latin typeface="Tahoma" charset="0"/>
              <a:cs typeface="+mn-cs"/>
            </a:endParaRPr>
          </a:p>
        </p:txBody>
      </p:sp>
      <p:pic>
        <p:nvPicPr>
          <p:cNvPr id="5120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4144200"/>
            <a:ext cx="3886200" cy="271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120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 y="4486275"/>
            <a:ext cx="3200400" cy="2371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8076089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1203">
                                            <p:txEl>
                                              <p:pRg st="0" end="0"/>
                                            </p:txEl>
                                          </p:spTgt>
                                        </p:tgtEl>
                                        <p:attrNameLst>
                                          <p:attrName>style.visibility</p:attrName>
                                        </p:attrNameLst>
                                      </p:cBhvr>
                                      <p:to>
                                        <p:strVal val="visible"/>
                                      </p:to>
                                    </p:set>
                                    <p:animEffect transition="in" filter="blinds(horizontal)">
                                      <p:cBhvr>
                                        <p:cTn id="7" dur="500"/>
                                        <p:tgtEl>
                                          <p:spTgt spid="5120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1203">
                                            <p:txEl>
                                              <p:pRg st="1" end="1"/>
                                            </p:txEl>
                                          </p:spTgt>
                                        </p:tgtEl>
                                        <p:attrNameLst>
                                          <p:attrName>style.visibility</p:attrName>
                                        </p:attrNameLst>
                                      </p:cBhvr>
                                      <p:to>
                                        <p:strVal val="visible"/>
                                      </p:to>
                                    </p:set>
                                    <p:animEffect transition="in" filter="blinds(horizontal)">
                                      <p:cBhvr>
                                        <p:cTn id="12" dur="500"/>
                                        <p:tgtEl>
                                          <p:spTgt spid="5120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51203">
                                            <p:txEl>
                                              <p:pRg st="2" end="2"/>
                                            </p:txEl>
                                          </p:spTgt>
                                        </p:tgtEl>
                                        <p:attrNameLst>
                                          <p:attrName>style.visibility</p:attrName>
                                        </p:attrNameLst>
                                      </p:cBhvr>
                                      <p:to>
                                        <p:strVal val="visible"/>
                                      </p:to>
                                    </p:set>
                                    <p:animEffect transition="in" filter="blinds(horizontal)">
                                      <p:cBhvr>
                                        <p:cTn id="17" dur="500"/>
                                        <p:tgtEl>
                                          <p:spTgt spid="5120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51203">
                                            <p:txEl>
                                              <p:pRg st="3" end="3"/>
                                            </p:txEl>
                                          </p:spTgt>
                                        </p:tgtEl>
                                        <p:attrNameLst>
                                          <p:attrName>style.visibility</p:attrName>
                                        </p:attrNameLst>
                                      </p:cBhvr>
                                      <p:to>
                                        <p:strVal val="visible"/>
                                      </p:to>
                                    </p:set>
                                    <p:animEffect transition="in" filter="blinds(horizontal)">
                                      <p:cBhvr>
                                        <p:cTn id="22" dur="500"/>
                                        <p:tgtEl>
                                          <p:spTgt spid="5120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51203">
                                            <p:txEl>
                                              <p:pRg st="4" end="4"/>
                                            </p:txEl>
                                          </p:spTgt>
                                        </p:tgtEl>
                                        <p:attrNameLst>
                                          <p:attrName>style.visibility</p:attrName>
                                        </p:attrNameLst>
                                      </p:cBhvr>
                                      <p:to>
                                        <p:strVal val="visible"/>
                                      </p:to>
                                    </p:set>
                                    <p:animEffect transition="in" filter="blinds(horizontal)">
                                      <p:cBhvr>
                                        <p:cTn id="27" dur="500"/>
                                        <p:tgtEl>
                                          <p:spTgt spid="5120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51203">
                                            <p:txEl>
                                              <p:pRg st="5" end="5"/>
                                            </p:txEl>
                                          </p:spTgt>
                                        </p:tgtEl>
                                        <p:attrNameLst>
                                          <p:attrName>style.visibility</p:attrName>
                                        </p:attrNameLst>
                                      </p:cBhvr>
                                      <p:to>
                                        <p:strVal val="visible"/>
                                      </p:to>
                                    </p:set>
                                    <p:animEffect transition="in" filter="blinds(horizontal)">
                                      <p:cBhvr>
                                        <p:cTn id="32" dur="500"/>
                                        <p:tgtEl>
                                          <p:spTgt spid="51203">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51203">
                                            <p:txEl>
                                              <p:pRg st="6" end="6"/>
                                            </p:txEl>
                                          </p:spTgt>
                                        </p:tgtEl>
                                        <p:attrNameLst>
                                          <p:attrName>style.visibility</p:attrName>
                                        </p:attrNameLst>
                                      </p:cBhvr>
                                      <p:to>
                                        <p:strVal val="visible"/>
                                      </p:to>
                                    </p:set>
                                    <p:animEffect transition="in" filter="blinds(horizontal)">
                                      <p:cBhvr>
                                        <p:cTn id="37" dur="500"/>
                                        <p:tgtEl>
                                          <p:spTgt spid="51203">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51203">
                                            <p:txEl>
                                              <p:pRg st="7" end="7"/>
                                            </p:txEl>
                                          </p:spTgt>
                                        </p:tgtEl>
                                        <p:attrNameLst>
                                          <p:attrName>style.visibility</p:attrName>
                                        </p:attrNameLst>
                                      </p:cBhvr>
                                      <p:to>
                                        <p:strVal val="visible"/>
                                      </p:to>
                                    </p:set>
                                    <p:animEffect transition="in" filter="blinds(horizontal)">
                                      <p:cBhvr>
                                        <p:cTn id="42" dur="500"/>
                                        <p:tgtEl>
                                          <p:spTgt spid="51203">
                                            <p:txEl>
                                              <p:pRg st="7" end="7"/>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51203">
                                            <p:txEl>
                                              <p:pRg st="8" end="8"/>
                                            </p:txEl>
                                          </p:spTgt>
                                        </p:tgtEl>
                                        <p:attrNameLst>
                                          <p:attrName>style.visibility</p:attrName>
                                        </p:attrNameLst>
                                      </p:cBhvr>
                                      <p:to>
                                        <p:strVal val="visible"/>
                                      </p:to>
                                    </p:set>
                                    <p:animEffect transition="in" filter="blinds(horizontal)">
                                      <p:cBhvr>
                                        <p:cTn id="47" dur="500"/>
                                        <p:tgtEl>
                                          <p:spTgt spid="5120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3"/>
          <p:cNvSpPr>
            <a:spLocks noGrp="1" noChangeArrowheads="1"/>
          </p:cNvSpPr>
          <p:nvPr>
            <p:ph idx="1"/>
          </p:nvPr>
        </p:nvSpPr>
        <p:spPr>
          <a:xfrm>
            <a:off x="0" y="381000"/>
            <a:ext cx="8229600" cy="44958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70000"/>
              </a:lnSpc>
              <a:defRPr/>
            </a:pPr>
            <a:r>
              <a:rPr lang="en-US" sz="2800" u="sng" dirty="0">
                <a:latin typeface="Tahoma" charset="0"/>
                <a:cs typeface="+mn-cs"/>
              </a:rPr>
              <a:t>Chromosome</a:t>
            </a:r>
            <a:r>
              <a:rPr lang="en-US" sz="2800" dirty="0">
                <a:latin typeface="Tahoma" charset="0"/>
                <a:cs typeface="+mn-cs"/>
              </a:rPr>
              <a:t> – </a:t>
            </a:r>
          </a:p>
          <a:p>
            <a:pPr lvl="1" eaLnBrk="1" hangingPunct="1">
              <a:lnSpc>
                <a:spcPct val="70000"/>
              </a:lnSpc>
              <a:defRPr/>
            </a:pPr>
            <a:r>
              <a:rPr lang="en-US" sz="2400" dirty="0">
                <a:latin typeface="Tahoma" charset="0"/>
              </a:rPr>
              <a:t>DNA coils to form chromatin – chromatin coils to form chromosomes</a:t>
            </a:r>
          </a:p>
          <a:p>
            <a:pPr lvl="1" eaLnBrk="1" hangingPunct="1">
              <a:lnSpc>
                <a:spcPct val="70000"/>
              </a:lnSpc>
              <a:defRPr/>
            </a:pPr>
            <a:r>
              <a:rPr lang="en-US" sz="2400" dirty="0">
                <a:latin typeface="Tahoma" charset="0"/>
              </a:rPr>
              <a:t>Chromatin is how the </a:t>
            </a:r>
            <a:r>
              <a:rPr lang="en-US" sz="2400" dirty="0" smtClean="0">
                <a:latin typeface="Tahoma" charset="0"/>
              </a:rPr>
              <a:t>cell</a:t>
            </a:r>
            <a:r>
              <a:rPr lang="ja-JP" altLang="en-US" sz="2400" dirty="0" smtClean="0">
                <a:latin typeface="Tahoma" charset="0"/>
              </a:rPr>
              <a:t>’</a:t>
            </a:r>
            <a:r>
              <a:rPr lang="en-US" sz="2400" dirty="0" smtClean="0">
                <a:latin typeface="Tahoma" charset="0"/>
              </a:rPr>
              <a:t>s DNA </a:t>
            </a:r>
            <a:r>
              <a:rPr lang="en-US" sz="2400" dirty="0">
                <a:latin typeface="Tahoma" charset="0"/>
              </a:rPr>
              <a:t>is stored when not replicating</a:t>
            </a:r>
          </a:p>
          <a:p>
            <a:pPr lvl="1" eaLnBrk="1" hangingPunct="1">
              <a:lnSpc>
                <a:spcPct val="70000"/>
              </a:lnSpc>
              <a:defRPr/>
            </a:pPr>
            <a:r>
              <a:rPr lang="en-US" sz="2400" dirty="0">
                <a:latin typeface="Tahoma" charset="0"/>
              </a:rPr>
              <a:t>Chromatin coils to </a:t>
            </a:r>
            <a:r>
              <a:rPr lang="en-US" sz="2400" dirty="0" smtClean="0">
                <a:latin typeface="Tahoma" charset="0"/>
              </a:rPr>
              <a:t>form </a:t>
            </a:r>
            <a:r>
              <a:rPr lang="en-US" sz="2400" dirty="0">
                <a:latin typeface="Tahoma" charset="0"/>
              </a:rPr>
              <a:t>chromosomes when replication is occurring</a:t>
            </a:r>
          </a:p>
          <a:p>
            <a:pPr eaLnBrk="1" hangingPunct="1">
              <a:lnSpc>
                <a:spcPct val="70000"/>
              </a:lnSpc>
              <a:defRPr/>
            </a:pPr>
            <a:endParaRPr lang="en-US" sz="2800" dirty="0">
              <a:latin typeface="Tahoma" charset="0"/>
              <a:cs typeface="+mn-cs"/>
            </a:endParaRPr>
          </a:p>
        </p:txBody>
      </p:sp>
      <p:pic>
        <p:nvPicPr>
          <p:cNvPr id="522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8600" y="2667000"/>
            <a:ext cx="4762500" cy="381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22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514600"/>
            <a:ext cx="3722688" cy="434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26987054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52227">
                                            <p:txEl>
                                              <p:pRg st="0" end="0"/>
                                            </p:txEl>
                                          </p:spTgt>
                                        </p:tgtEl>
                                        <p:attrNameLst>
                                          <p:attrName>style.visibility</p:attrName>
                                        </p:attrNameLst>
                                      </p:cBhvr>
                                      <p:to>
                                        <p:strVal val="visible"/>
                                      </p:to>
                                    </p:set>
                                    <p:animEffect transition="in" filter="checkerboard(across)">
                                      <p:cBhvr>
                                        <p:cTn id="7" dur="500"/>
                                        <p:tgtEl>
                                          <p:spTgt spid="5222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52227">
                                            <p:txEl>
                                              <p:pRg st="1" end="1"/>
                                            </p:txEl>
                                          </p:spTgt>
                                        </p:tgtEl>
                                        <p:attrNameLst>
                                          <p:attrName>style.visibility</p:attrName>
                                        </p:attrNameLst>
                                      </p:cBhvr>
                                      <p:to>
                                        <p:strVal val="visible"/>
                                      </p:to>
                                    </p:set>
                                    <p:animEffect transition="in" filter="checkerboard(across)">
                                      <p:cBhvr>
                                        <p:cTn id="12" dur="500"/>
                                        <p:tgtEl>
                                          <p:spTgt spid="5222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nodeType="clickEffect">
                                  <p:stCondLst>
                                    <p:cond delay="0"/>
                                  </p:stCondLst>
                                  <p:childTnLst>
                                    <p:set>
                                      <p:cBhvr>
                                        <p:cTn id="16" dur="1" fill="hold">
                                          <p:stCondLst>
                                            <p:cond delay="0"/>
                                          </p:stCondLst>
                                        </p:cTn>
                                        <p:tgtEl>
                                          <p:spTgt spid="52227">
                                            <p:txEl>
                                              <p:pRg st="2" end="2"/>
                                            </p:txEl>
                                          </p:spTgt>
                                        </p:tgtEl>
                                        <p:attrNameLst>
                                          <p:attrName>style.visibility</p:attrName>
                                        </p:attrNameLst>
                                      </p:cBhvr>
                                      <p:to>
                                        <p:strVal val="visible"/>
                                      </p:to>
                                    </p:set>
                                    <p:animEffect transition="in" filter="checkerboard(across)">
                                      <p:cBhvr>
                                        <p:cTn id="17" dur="500"/>
                                        <p:tgtEl>
                                          <p:spTgt spid="5222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nodeType="clickEffect">
                                  <p:stCondLst>
                                    <p:cond delay="0"/>
                                  </p:stCondLst>
                                  <p:childTnLst>
                                    <p:set>
                                      <p:cBhvr>
                                        <p:cTn id="21" dur="1" fill="hold">
                                          <p:stCondLst>
                                            <p:cond delay="0"/>
                                          </p:stCondLst>
                                        </p:cTn>
                                        <p:tgtEl>
                                          <p:spTgt spid="52227">
                                            <p:txEl>
                                              <p:pRg st="3" end="3"/>
                                            </p:txEl>
                                          </p:spTgt>
                                        </p:tgtEl>
                                        <p:attrNameLst>
                                          <p:attrName>style.visibility</p:attrName>
                                        </p:attrNameLst>
                                      </p:cBhvr>
                                      <p:to>
                                        <p:strVal val="visible"/>
                                      </p:to>
                                    </p:set>
                                    <p:animEffect transition="in" filter="checkerboard(across)">
                                      <p:cBhvr>
                                        <p:cTn id="22" dur="500"/>
                                        <p:tgtEl>
                                          <p:spTgt spid="5222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Organelles that Store, Clean Up and Support</a:t>
            </a:r>
            <a:endParaRPr lang="en-US" dirty="0"/>
          </a:p>
        </p:txBody>
      </p:sp>
    </p:spTree>
    <p:extLst>
      <p:ext uri="{BB962C8B-B14F-4D97-AF65-F5344CB8AC3E}">
        <p14:creationId xmlns:p14="http://schemas.microsoft.com/office/powerpoint/2010/main" val="3819783423"/>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Book Assignment</a:t>
            </a:r>
            <a:endParaRPr lang="en-US" dirty="0"/>
          </a:p>
        </p:txBody>
      </p:sp>
      <p:sp>
        <p:nvSpPr>
          <p:cNvPr id="3" name="Content Placeholder 2"/>
          <p:cNvSpPr>
            <a:spLocks noGrp="1"/>
          </p:cNvSpPr>
          <p:nvPr>
            <p:ph idx="1"/>
          </p:nvPr>
        </p:nvSpPr>
        <p:spPr/>
        <p:txBody>
          <a:bodyPr/>
          <a:lstStyle/>
          <a:p>
            <a:pPr marL="342900" lvl="1" indent="-342900">
              <a:buClr>
                <a:schemeClr val="hlink"/>
              </a:buClr>
              <a:buSzPct val="80000"/>
              <a:buFont typeface="Wingdings" charset="0"/>
              <a:buChar char="n"/>
              <a:defRPr/>
            </a:pPr>
            <a:r>
              <a:rPr lang="en-US" dirty="0" smtClean="0">
                <a:effectLst/>
                <a:latin typeface="Tahoma" charset="0"/>
              </a:rPr>
              <a:t>Review of what we’ve already covered</a:t>
            </a:r>
          </a:p>
          <a:p>
            <a:pPr marL="342900" lvl="1" indent="-342900">
              <a:buClr>
                <a:schemeClr val="hlink"/>
              </a:buClr>
              <a:buSzPct val="80000"/>
              <a:buFont typeface="Wingdings" charset="0"/>
              <a:buChar char="n"/>
              <a:defRPr/>
            </a:pPr>
            <a:r>
              <a:rPr lang="en-US" dirty="0" smtClean="0">
                <a:effectLst/>
                <a:latin typeface="Tahoma" charset="0"/>
              </a:rPr>
              <a:t>Read </a:t>
            </a:r>
            <a:r>
              <a:rPr lang="en-US" dirty="0" smtClean="0">
                <a:effectLst/>
                <a:latin typeface="Tahoma" charset="0"/>
              </a:rPr>
              <a:t>pages 188-194</a:t>
            </a:r>
          </a:p>
          <a:p>
            <a:pPr>
              <a:defRPr/>
            </a:pPr>
            <a:r>
              <a:rPr lang="en-US" dirty="0" smtClean="0"/>
              <a:t>#1-</a:t>
            </a:r>
            <a:r>
              <a:rPr lang="en-US" dirty="0"/>
              <a:t>3</a:t>
            </a:r>
            <a:endParaRPr lang="en-US" dirty="0" smtClean="0"/>
          </a:p>
          <a:p>
            <a:pPr>
              <a:defRPr/>
            </a:pPr>
            <a:endParaRPr lang="en-US" dirty="0"/>
          </a:p>
        </p:txBody>
      </p:sp>
    </p:spTree>
    <p:extLst>
      <p:ext uri="{BB962C8B-B14F-4D97-AF65-F5344CB8AC3E}">
        <p14:creationId xmlns:p14="http://schemas.microsoft.com/office/powerpoint/2010/main" val="2510149722"/>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700" y="25400"/>
            <a:ext cx="8229600" cy="4495800"/>
          </a:xfrm>
        </p:spPr>
        <p:txBody>
          <a:bodyPr/>
          <a:lstStyle/>
          <a:p>
            <a:r>
              <a:rPr lang="en-US" u="sng" dirty="0" smtClean="0"/>
              <a:t>Vacuole</a:t>
            </a:r>
            <a:r>
              <a:rPr lang="en-US" dirty="0" smtClean="0"/>
              <a:t> – </a:t>
            </a:r>
          </a:p>
          <a:p>
            <a:pPr lvl="1"/>
            <a:r>
              <a:rPr lang="en-US" dirty="0" smtClean="0"/>
              <a:t>Large membrane-enclosed saclike structure</a:t>
            </a:r>
          </a:p>
          <a:p>
            <a:pPr lvl="1"/>
            <a:r>
              <a:rPr lang="en-US" dirty="0" smtClean="0"/>
              <a:t>Stores materials like water, salts, proteins, carbs, etc.</a:t>
            </a:r>
          </a:p>
          <a:p>
            <a:pPr lvl="1"/>
            <a:r>
              <a:rPr lang="en-US" dirty="0" smtClean="0"/>
              <a:t>Larger in plant cells than animal cells</a:t>
            </a:r>
          </a:p>
          <a:p>
            <a:endParaRPr lang="en-US" dirty="0"/>
          </a:p>
        </p:txBody>
      </p:sp>
      <p:pic>
        <p:nvPicPr>
          <p:cNvPr id="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074238"/>
            <a:ext cx="4419600" cy="37837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3050303"/>
            <a:ext cx="4191000" cy="38076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941332200"/>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eaLnBrk="1" hangingPunct="1">
              <a:defRPr/>
            </a:pPr>
            <a:r>
              <a:rPr lang="en-US" u="sng" dirty="0">
                <a:latin typeface="Tahoma" charset="0"/>
              </a:rPr>
              <a:t>Central vacuole </a:t>
            </a:r>
            <a:r>
              <a:rPr lang="en-US" dirty="0">
                <a:latin typeface="Tahoma" charset="0"/>
              </a:rPr>
              <a:t>– </a:t>
            </a:r>
          </a:p>
          <a:p>
            <a:pPr lvl="1" eaLnBrk="1" hangingPunct="1">
              <a:defRPr/>
            </a:pPr>
            <a:r>
              <a:rPr lang="en-US" dirty="0">
                <a:latin typeface="Tahoma" charset="0"/>
              </a:rPr>
              <a:t>large organelle that stores water, enzymes, wastes, in a plant</a:t>
            </a:r>
          </a:p>
          <a:p>
            <a:pPr lvl="1" eaLnBrk="1" hangingPunct="1">
              <a:defRPr/>
            </a:pPr>
            <a:r>
              <a:rPr lang="en-US" dirty="0">
                <a:latin typeface="Tahoma" charset="0"/>
              </a:rPr>
              <a:t>Take up a large amount of the plant cell</a:t>
            </a:r>
          </a:p>
          <a:p>
            <a:pPr lvl="1" eaLnBrk="1" hangingPunct="1">
              <a:defRPr/>
            </a:pPr>
            <a:r>
              <a:rPr lang="en-US" dirty="0">
                <a:latin typeface="Tahoma" charset="0"/>
              </a:rPr>
              <a:t>If filled with water, how will plant stand?</a:t>
            </a:r>
          </a:p>
          <a:p>
            <a:pPr lvl="2" eaLnBrk="1" hangingPunct="1">
              <a:defRPr/>
            </a:pPr>
            <a:r>
              <a:rPr lang="en-US" dirty="0">
                <a:latin typeface="Tahoma" charset="0"/>
              </a:rPr>
              <a:t>Upright – if they are lacking water, plant will droop</a:t>
            </a:r>
          </a:p>
          <a:p>
            <a:endParaRPr lang="en-US" dirty="0"/>
          </a:p>
        </p:txBody>
      </p:sp>
    </p:spTree>
    <p:extLst>
      <p:ext uri="{BB962C8B-B14F-4D97-AF65-F5344CB8AC3E}">
        <p14:creationId xmlns:p14="http://schemas.microsoft.com/office/powerpoint/2010/main" val="2090841296"/>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Rectangle 3"/>
          <p:cNvSpPr>
            <a:spLocks noGrp="1" noChangeArrowheads="1"/>
          </p:cNvSpPr>
          <p:nvPr>
            <p:ph idx="1"/>
          </p:nvPr>
        </p:nvSpPr>
        <p:spPr>
          <a:xfrm>
            <a:off x="0" y="304800"/>
            <a:ext cx="8229600" cy="44958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u="sng" dirty="0">
                <a:latin typeface="Tahoma" charset="0"/>
                <a:cs typeface="+mn-cs"/>
              </a:rPr>
              <a:t>Vesicle</a:t>
            </a:r>
            <a:r>
              <a:rPr lang="en-US" dirty="0">
                <a:latin typeface="Tahoma" charset="0"/>
                <a:cs typeface="+mn-cs"/>
              </a:rPr>
              <a:t> – </a:t>
            </a:r>
            <a:endParaRPr lang="en-US" dirty="0" smtClean="0">
              <a:latin typeface="Tahoma" charset="0"/>
              <a:cs typeface="+mn-cs"/>
            </a:endParaRPr>
          </a:p>
          <a:p>
            <a:pPr lvl="1">
              <a:defRPr/>
            </a:pPr>
            <a:r>
              <a:rPr lang="en-US" dirty="0" smtClean="0">
                <a:latin typeface="Tahoma" charset="0"/>
              </a:rPr>
              <a:t>Membrane-enclosed structure</a:t>
            </a:r>
          </a:p>
          <a:p>
            <a:pPr lvl="1">
              <a:defRPr/>
            </a:pPr>
            <a:r>
              <a:rPr lang="en-US" dirty="0" smtClean="0">
                <a:latin typeface="Tahoma" charset="0"/>
              </a:rPr>
              <a:t>Used </a:t>
            </a:r>
            <a:r>
              <a:rPr lang="en-US" dirty="0">
                <a:latin typeface="Tahoma" charset="0"/>
              </a:rPr>
              <a:t>to carry contents around, into / out of </a:t>
            </a:r>
            <a:r>
              <a:rPr lang="en-US" dirty="0" smtClean="0">
                <a:latin typeface="Tahoma" charset="0"/>
              </a:rPr>
              <a:t>cell</a:t>
            </a:r>
          </a:p>
          <a:p>
            <a:pPr lvl="1">
              <a:defRPr/>
            </a:pPr>
            <a:r>
              <a:rPr lang="en-US" dirty="0" smtClean="0">
                <a:latin typeface="Tahoma" charset="0"/>
              </a:rPr>
              <a:t>Spherically shaped</a:t>
            </a:r>
          </a:p>
          <a:p>
            <a:pPr>
              <a:defRPr/>
            </a:pPr>
            <a:r>
              <a:rPr lang="en-US" dirty="0" smtClean="0">
                <a:latin typeface="Tahoma" charset="0"/>
              </a:rPr>
              <a:t>Are materials moving into or out of the cell in the diagram below?</a:t>
            </a:r>
          </a:p>
          <a:p>
            <a:pPr lvl="1">
              <a:defRPr/>
            </a:pPr>
            <a:r>
              <a:rPr lang="en-US" dirty="0" smtClean="0">
                <a:latin typeface="Tahoma" charset="0"/>
              </a:rPr>
              <a:t>INTO</a:t>
            </a:r>
            <a:endParaRPr lang="en-US" dirty="0">
              <a:latin typeface="Tahoma" charset="0"/>
            </a:endParaRPr>
          </a:p>
        </p:txBody>
      </p:sp>
      <p:pic>
        <p:nvPicPr>
          <p:cNvPr id="5939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3800" y="3848576"/>
            <a:ext cx="5410200" cy="3009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21444532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9395">
                                            <p:txEl>
                                              <p:pRg st="0" end="0"/>
                                            </p:txEl>
                                          </p:spTgt>
                                        </p:tgtEl>
                                        <p:attrNameLst>
                                          <p:attrName>style.visibility</p:attrName>
                                        </p:attrNameLst>
                                      </p:cBhvr>
                                      <p:to>
                                        <p:strVal val="visible"/>
                                      </p:to>
                                    </p:set>
                                    <p:animEffect transition="in" filter="blinds(horizontal)">
                                      <p:cBhvr>
                                        <p:cTn id="7" dur="500"/>
                                        <p:tgtEl>
                                          <p:spTgt spid="5939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9395">
                                            <p:txEl>
                                              <p:pRg st="1" end="1"/>
                                            </p:txEl>
                                          </p:spTgt>
                                        </p:tgtEl>
                                        <p:attrNameLst>
                                          <p:attrName>style.visibility</p:attrName>
                                        </p:attrNameLst>
                                      </p:cBhvr>
                                      <p:to>
                                        <p:strVal val="visible"/>
                                      </p:to>
                                    </p:set>
                                    <p:animEffect transition="in" filter="blinds(horizontal)">
                                      <p:cBhvr>
                                        <p:cTn id="12" dur="500"/>
                                        <p:tgtEl>
                                          <p:spTgt spid="5939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9395">
                                            <p:txEl>
                                              <p:pRg st="2" end="2"/>
                                            </p:txEl>
                                          </p:spTgt>
                                        </p:tgtEl>
                                        <p:attrNameLst>
                                          <p:attrName>style.visibility</p:attrName>
                                        </p:attrNameLst>
                                      </p:cBhvr>
                                      <p:to>
                                        <p:strVal val="visible"/>
                                      </p:to>
                                    </p:set>
                                    <p:animEffect transition="in" filter="blinds(horizontal)">
                                      <p:cBhvr>
                                        <p:cTn id="17" dur="500"/>
                                        <p:tgtEl>
                                          <p:spTgt spid="5939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9395">
                                            <p:txEl>
                                              <p:pRg st="3" end="3"/>
                                            </p:txEl>
                                          </p:spTgt>
                                        </p:tgtEl>
                                        <p:attrNameLst>
                                          <p:attrName>style.visibility</p:attrName>
                                        </p:attrNameLst>
                                      </p:cBhvr>
                                      <p:to>
                                        <p:strVal val="visible"/>
                                      </p:to>
                                    </p:set>
                                    <p:animEffect transition="in" filter="blinds(horizontal)">
                                      <p:cBhvr>
                                        <p:cTn id="22" dur="500"/>
                                        <p:tgtEl>
                                          <p:spTgt spid="5939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9395">
                                            <p:txEl>
                                              <p:pRg st="4" end="4"/>
                                            </p:txEl>
                                          </p:spTgt>
                                        </p:tgtEl>
                                        <p:attrNameLst>
                                          <p:attrName>style.visibility</p:attrName>
                                        </p:attrNameLst>
                                      </p:cBhvr>
                                      <p:to>
                                        <p:strVal val="visible"/>
                                      </p:to>
                                    </p:set>
                                    <p:animEffect transition="in" filter="blinds(horizontal)">
                                      <p:cBhvr>
                                        <p:cTn id="27" dur="500"/>
                                        <p:tgtEl>
                                          <p:spTgt spid="5939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59395">
                                            <p:txEl>
                                              <p:pRg st="5" end="5"/>
                                            </p:txEl>
                                          </p:spTgt>
                                        </p:tgtEl>
                                        <p:attrNameLst>
                                          <p:attrName>style.visibility</p:attrName>
                                        </p:attrNameLst>
                                      </p:cBhvr>
                                      <p:to>
                                        <p:strVal val="visible"/>
                                      </p:to>
                                    </p:set>
                                    <p:animEffect transition="in" filter="blinds(horizontal)">
                                      <p:cBhvr>
                                        <p:cTn id="32" dur="500"/>
                                        <p:tgtEl>
                                          <p:spTgt spid="5939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3" name="Rectangle 3"/>
          <p:cNvSpPr>
            <a:spLocks noGrp="1" noChangeArrowheads="1"/>
          </p:cNvSpPr>
          <p:nvPr>
            <p:ph idx="1"/>
          </p:nvPr>
        </p:nvSpPr>
        <p:spPr>
          <a:xfrm>
            <a:off x="12700" y="0"/>
            <a:ext cx="9131300" cy="44958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sz="2400" u="sng" dirty="0">
                <a:latin typeface="Tahoma" charset="0"/>
                <a:cs typeface="+mn-cs"/>
              </a:rPr>
              <a:t>Lysosome</a:t>
            </a:r>
            <a:r>
              <a:rPr lang="en-US" sz="2400" dirty="0">
                <a:latin typeface="Tahoma" charset="0"/>
                <a:cs typeface="+mn-cs"/>
              </a:rPr>
              <a:t> – </a:t>
            </a:r>
            <a:endParaRPr lang="en-US" sz="2400" dirty="0" smtClean="0">
              <a:latin typeface="Tahoma" charset="0"/>
              <a:cs typeface="+mn-cs"/>
            </a:endParaRPr>
          </a:p>
          <a:p>
            <a:pPr lvl="1">
              <a:defRPr/>
            </a:pPr>
            <a:r>
              <a:rPr lang="en-US" sz="2000" dirty="0" smtClean="0">
                <a:latin typeface="Tahoma" charset="0"/>
                <a:cs typeface="+mn-cs"/>
              </a:rPr>
              <a:t>Small organelles filled with enzymes</a:t>
            </a:r>
          </a:p>
          <a:p>
            <a:pPr lvl="1">
              <a:defRPr/>
            </a:pPr>
            <a:r>
              <a:rPr lang="en-US" sz="2000" dirty="0">
                <a:latin typeface="Tahoma" charset="0"/>
                <a:cs typeface="+mn-cs"/>
              </a:rPr>
              <a:t>(</a:t>
            </a:r>
            <a:r>
              <a:rPr lang="en-US" sz="2000" dirty="0" smtClean="0">
                <a:latin typeface="Tahoma" charset="0"/>
                <a:cs typeface="+mn-cs"/>
              </a:rPr>
              <a:t>vesicle </a:t>
            </a:r>
            <a:r>
              <a:rPr lang="en-US" sz="2000" dirty="0">
                <a:latin typeface="Tahoma" charset="0"/>
                <a:cs typeface="+mn-cs"/>
              </a:rPr>
              <a:t>that contains digestive </a:t>
            </a:r>
            <a:r>
              <a:rPr lang="en-US" sz="2000" dirty="0" smtClean="0">
                <a:latin typeface="Tahoma" charset="0"/>
                <a:cs typeface="+mn-cs"/>
              </a:rPr>
              <a:t>enzymes</a:t>
            </a:r>
            <a:br>
              <a:rPr lang="en-US" sz="2000" dirty="0" smtClean="0">
                <a:latin typeface="Tahoma" charset="0"/>
                <a:cs typeface="+mn-cs"/>
              </a:rPr>
            </a:br>
            <a:r>
              <a:rPr lang="en-US" sz="2000" dirty="0" smtClean="0">
                <a:latin typeface="Tahoma" charset="0"/>
                <a:cs typeface="+mn-cs"/>
              </a:rPr>
              <a:t> </a:t>
            </a:r>
            <a:r>
              <a:rPr lang="en-US" sz="2000" dirty="0">
                <a:latin typeface="Tahoma" charset="0"/>
                <a:cs typeface="+mn-cs"/>
              </a:rPr>
              <a:t>produced by </a:t>
            </a:r>
            <a:r>
              <a:rPr lang="en-US" sz="2000" dirty="0" smtClean="0">
                <a:latin typeface="Tahoma" charset="0"/>
                <a:cs typeface="+mn-cs"/>
              </a:rPr>
              <a:t>Golgi)</a:t>
            </a:r>
            <a:endParaRPr lang="en-US" sz="2000" dirty="0">
              <a:latin typeface="Tahoma" charset="0"/>
              <a:cs typeface="+mn-cs"/>
            </a:endParaRPr>
          </a:p>
          <a:p>
            <a:pPr lvl="1">
              <a:defRPr/>
            </a:pPr>
            <a:r>
              <a:rPr lang="en-US" sz="2400" dirty="0">
                <a:latin typeface="Tahoma" charset="0"/>
              </a:rPr>
              <a:t>Digest organic materials, bacteria, </a:t>
            </a:r>
            <a:r>
              <a:rPr lang="en-US" sz="2400" dirty="0" err="1">
                <a:latin typeface="Tahoma" charset="0"/>
              </a:rPr>
              <a:t>etc</a:t>
            </a:r>
            <a:endParaRPr lang="en-US" sz="2400" dirty="0">
              <a:latin typeface="Tahoma" charset="0"/>
            </a:endParaRPr>
          </a:p>
          <a:p>
            <a:pPr lvl="1">
              <a:defRPr/>
            </a:pPr>
            <a:r>
              <a:rPr lang="en-US" sz="2400" dirty="0">
                <a:latin typeface="Tahoma" charset="0"/>
              </a:rPr>
              <a:t>Break down </a:t>
            </a:r>
            <a:r>
              <a:rPr lang="en-US" sz="2400" dirty="0" smtClean="0">
                <a:latin typeface="Tahoma" charset="0"/>
              </a:rPr>
              <a:t>lipids, carbohydrates and proteins so they can be used by the cell</a:t>
            </a:r>
            <a:endParaRPr lang="en-US" sz="2400" dirty="0">
              <a:latin typeface="Tahoma" charset="0"/>
            </a:endParaRPr>
          </a:p>
          <a:p>
            <a:pPr lvl="1">
              <a:defRPr/>
            </a:pPr>
            <a:r>
              <a:rPr lang="en-US" sz="2400" u="sng" dirty="0">
                <a:latin typeface="Tahoma" charset="0"/>
              </a:rPr>
              <a:t>Cytolysis or autolysis </a:t>
            </a:r>
            <a:r>
              <a:rPr lang="en-US" sz="2400" dirty="0">
                <a:latin typeface="Tahoma" charset="0"/>
              </a:rPr>
              <a:t>– lysosomes release enzymes to destroy the cell (old or malfunctioning cells)</a:t>
            </a:r>
          </a:p>
          <a:p>
            <a:pPr>
              <a:defRPr/>
            </a:pPr>
            <a:endParaRPr lang="en-US" sz="2400" dirty="0">
              <a:effectLst/>
              <a:latin typeface="Tahoma" charset="0"/>
              <a:cs typeface="+mn-cs"/>
            </a:endParaRPr>
          </a:p>
        </p:txBody>
      </p:sp>
      <p:pic>
        <p:nvPicPr>
          <p:cNvPr id="8704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3443288"/>
            <a:ext cx="4267200" cy="3414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8704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641569"/>
            <a:ext cx="3657600" cy="32291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87046"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35298" y="0"/>
            <a:ext cx="3608702"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296343594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87043">
                                            <p:txEl>
                                              <p:pRg st="0" end="0"/>
                                            </p:txEl>
                                          </p:spTgt>
                                        </p:tgtEl>
                                        <p:attrNameLst>
                                          <p:attrName>style.visibility</p:attrName>
                                        </p:attrNameLst>
                                      </p:cBhvr>
                                      <p:to>
                                        <p:strVal val="visible"/>
                                      </p:to>
                                    </p:set>
                                    <p:animEffect transition="in" filter="checkerboard(across)">
                                      <p:cBhvr>
                                        <p:cTn id="7" dur="500"/>
                                        <p:tgtEl>
                                          <p:spTgt spid="870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87043">
                                            <p:txEl>
                                              <p:pRg st="1" end="1"/>
                                            </p:txEl>
                                          </p:spTgt>
                                        </p:tgtEl>
                                        <p:attrNameLst>
                                          <p:attrName>style.visibility</p:attrName>
                                        </p:attrNameLst>
                                      </p:cBhvr>
                                      <p:to>
                                        <p:strVal val="visible"/>
                                      </p:to>
                                    </p:set>
                                    <p:animEffect transition="in" filter="checkerboard(across)">
                                      <p:cBhvr>
                                        <p:cTn id="12" dur="500"/>
                                        <p:tgtEl>
                                          <p:spTgt spid="8704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87043">
                                            <p:txEl>
                                              <p:pRg st="2" end="2"/>
                                            </p:txEl>
                                          </p:spTgt>
                                        </p:tgtEl>
                                        <p:attrNameLst>
                                          <p:attrName>style.visibility</p:attrName>
                                        </p:attrNameLst>
                                      </p:cBhvr>
                                      <p:to>
                                        <p:strVal val="visible"/>
                                      </p:to>
                                    </p:set>
                                    <p:animEffect transition="in" filter="checkerboard(across)">
                                      <p:cBhvr>
                                        <p:cTn id="17" dur="500"/>
                                        <p:tgtEl>
                                          <p:spTgt spid="8704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nodeType="clickEffect">
                                  <p:stCondLst>
                                    <p:cond delay="0"/>
                                  </p:stCondLst>
                                  <p:childTnLst>
                                    <p:set>
                                      <p:cBhvr>
                                        <p:cTn id="21" dur="1" fill="hold">
                                          <p:stCondLst>
                                            <p:cond delay="0"/>
                                          </p:stCondLst>
                                        </p:cTn>
                                        <p:tgtEl>
                                          <p:spTgt spid="87043">
                                            <p:txEl>
                                              <p:pRg st="3" end="3"/>
                                            </p:txEl>
                                          </p:spTgt>
                                        </p:tgtEl>
                                        <p:attrNameLst>
                                          <p:attrName>style.visibility</p:attrName>
                                        </p:attrNameLst>
                                      </p:cBhvr>
                                      <p:to>
                                        <p:strVal val="visible"/>
                                      </p:to>
                                    </p:set>
                                    <p:animEffect transition="in" filter="checkerboard(across)">
                                      <p:cBhvr>
                                        <p:cTn id="22" dur="500"/>
                                        <p:tgtEl>
                                          <p:spTgt spid="8704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10" fill="hold" nodeType="clickEffect">
                                  <p:stCondLst>
                                    <p:cond delay="0"/>
                                  </p:stCondLst>
                                  <p:childTnLst>
                                    <p:set>
                                      <p:cBhvr>
                                        <p:cTn id="26" dur="1" fill="hold">
                                          <p:stCondLst>
                                            <p:cond delay="0"/>
                                          </p:stCondLst>
                                        </p:cTn>
                                        <p:tgtEl>
                                          <p:spTgt spid="87043">
                                            <p:txEl>
                                              <p:pRg st="4" end="4"/>
                                            </p:txEl>
                                          </p:spTgt>
                                        </p:tgtEl>
                                        <p:attrNameLst>
                                          <p:attrName>style.visibility</p:attrName>
                                        </p:attrNameLst>
                                      </p:cBhvr>
                                      <p:to>
                                        <p:strVal val="visible"/>
                                      </p:to>
                                    </p:set>
                                    <p:animEffect transition="in" filter="checkerboard(across)">
                                      <p:cBhvr>
                                        <p:cTn id="27" dur="500"/>
                                        <p:tgtEl>
                                          <p:spTgt spid="8704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5" presetClass="entr" presetSubtype="10" fill="hold" nodeType="clickEffect">
                                  <p:stCondLst>
                                    <p:cond delay="0"/>
                                  </p:stCondLst>
                                  <p:childTnLst>
                                    <p:set>
                                      <p:cBhvr>
                                        <p:cTn id="31" dur="1" fill="hold">
                                          <p:stCondLst>
                                            <p:cond delay="0"/>
                                          </p:stCondLst>
                                        </p:cTn>
                                        <p:tgtEl>
                                          <p:spTgt spid="87043">
                                            <p:txEl>
                                              <p:pRg st="5" end="5"/>
                                            </p:txEl>
                                          </p:spTgt>
                                        </p:tgtEl>
                                        <p:attrNameLst>
                                          <p:attrName>style.visibility</p:attrName>
                                        </p:attrNameLst>
                                      </p:cBhvr>
                                      <p:to>
                                        <p:strVal val="visible"/>
                                      </p:to>
                                    </p:set>
                                    <p:animEffect transition="in" filter="checkerboard(across)">
                                      <p:cBhvr>
                                        <p:cTn id="32" dur="500"/>
                                        <p:tgtEl>
                                          <p:spTgt spid="8704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Content Placeholder 2"/>
          <p:cNvSpPr>
            <a:spLocks noGrp="1"/>
          </p:cNvSpPr>
          <p:nvPr>
            <p:ph idx="4294967295"/>
          </p:nvPr>
        </p:nvSpPr>
        <p:spPr>
          <a:xfrm>
            <a:off x="0" y="0"/>
            <a:ext cx="8229600" cy="44958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70000"/>
              </a:lnSpc>
              <a:defRPr/>
            </a:pPr>
            <a:r>
              <a:rPr lang="en-US" u="sng" dirty="0">
                <a:latin typeface="Tahoma" charset="0"/>
                <a:cs typeface="+mn-cs"/>
              </a:rPr>
              <a:t>Cytoskeleton</a:t>
            </a:r>
            <a:r>
              <a:rPr lang="en-US" dirty="0">
                <a:latin typeface="Tahoma" charset="0"/>
                <a:cs typeface="+mn-cs"/>
              </a:rPr>
              <a:t> – </a:t>
            </a:r>
          </a:p>
          <a:p>
            <a:pPr lvl="1" eaLnBrk="1" hangingPunct="1">
              <a:lnSpc>
                <a:spcPct val="70000"/>
              </a:lnSpc>
              <a:defRPr/>
            </a:pPr>
            <a:r>
              <a:rPr lang="en-US" dirty="0">
                <a:latin typeface="Tahoma" charset="0"/>
              </a:rPr>
              <a:t>network of thin tubes / filaments that supports the </a:t>
            </a:r>
            <a:r>
              <a:rPr lang="en-US" dirty="0" smtClean="0">
                <a:latin typeface="Tahoma" charset="0"/>
              </a:rPr>
              <a:t>cell / give it shape</a:t>
            </a:r>
            <a:endParaRPr lang="en-US" dirty="0">
              <a:latin typeface="Tahoma" charset="0"/>
            </a:endParaRPr>
          </a:p>
          <a:p>
            <a:pPr eaLnBrk="1" hangingPunct="1">
              <a:lnSpc>
                <a:spcPct val="70000"/>
              </a:lnSpc>
              <a:defRPr/>
            </a:pPr>
            <a:r>
              <a:rPr lang="en-US" u="sng" dirty="0">
                <a:latin typeface="Tahoma" charset="0"/>
                <a:cs typeface="+mn-cs"/>
              </a:rPr>
              <a:t>Microfilament</a:t>
            </a:r>
            <a:r>
              <a:rPr lang="en-US" dirty="0">
                <a:latin typeface="Tahoma" charset="0"/>
                <a:cs typeface="+mn-cs"/>
              </a:rPr>
              <a:t> </a:t>
            </a:r>
            <a:r>
              <a:rPr lang="en-US" dirty="0" smtClean="0">
                <a:latin typeface="Tahoma" charset="0"/>
                <a:cs typeface="+mn-cs"/>
              </a:rPr>
              <a:t>– </a:t>
            </a:r>
            <a:endParaRPr lang="en-US" dirty="0">
              <a:latin typeface="Tahoma" charset="0"/>
              <a:cs typeface="+mn-cs"/>
            </a:endParaRPr>
          </a:p>
          <a:p>
            <a:pPr lvl="1" eaLnBrk="1" hangingPunct="1">
              <a:lnSpc>
                <a:spcPct val="70000"/>
              </a:lnSpc>
              <a:defRPr/>
            </a:pPr>
            <a:r>
              <a:rPr lang="en-US" dirty="0" smtClean="0">
                <a:latin typeface="Tahoma" charset="0"/>
              </a:rPr>
              <a:t>Threadlike structures </a:t>
            </a:r>
            <a:r>
              <a:rPr lang="en-US" dirty="0">
                <a:latin typeface="Tahoma" charset="0"/>
              </a:rPr>
              <a:t>that </a:t>
            </a:r>
            <a:r>
              <a:rPr lang="en-US" dirty="0" smtClean="0">
                <a:latin typeface="Tahoma" charset="0"/>
              </a:rPr>
              <a:t>made </a:t>
            </a:r>
            <a:r>
              <a:rPr lang="en-US" dirty="0">
                <a:latin typeface="Tahoma" charset="0"/>
              </a:rPr>
              <a:t>of </a:t>
            </a:r>
            <a:r>
              <a:rPr lang="en-US" dirty="0" smtClean="0">
                <a:latin typeface="Tahoma" charset="0"/>
              </a:rPr>
              <a:t>protein that support the cell</a:t>
            </a:r>
            <a:endParaRPr lang="en-US" dirty="0">
              <a:latin typeface="Tahoma" charset="0"/>
            </a:endParaRPr>
          </a:p>
          <a:p>
            <a:pPr eaLnBrk="1" hangingPunct="1">
              <a:lnSpc>
                <a:spcPct val="70000"/>
              </a:lnSpc>
              <a:defRPr/>
            </a:pPr>
            <a:r>
              <a:rPr lang="en-US" u="sng" dirty="0" smtClean="0">
                <a:latin typeface="Tahoma" charset="0"/>
                <a:cs typeface="+mn-cs"/>
              </a:rPr>
              <a:t>Microtubule</a:t>
            </a:r>
            <a:r>
              <a:rPr lang="en-US" dirty="0" smtClean="0">
                <a:latin typeface="Tahoma" charset="0"/>
                <a:cs typeface="+mn-cs"/>
              </a:rPr>
              <a:t> </a:t>
            </a:r>
            <a:r>
              <a:rPr lang="en-US" dirty="0">
                <a:latin typeface="Tahoma" charset="0"/>
                <a:cs typeface="+mn-cs"/>
              </a:rPr>
              <a:t>– </a:t>
            </a:r>
          </a:p>
          <a:p>
            <a:pPr lvl="1" eaLnBrk="1" hangingPunct="1">
              <a:lnSpc>
                <a:spcPct val="70000"/>
              </a:lnSpc>
              <a:defRPr/>
            </a:pPr>
            <a:r>
              <a:rPr lang="en-US" dirty="0">
                <a:latin typeface="Tahoma" charset="0"/>
              </a:rPr>
              <a:t>hollow tubes made of protein that hold organelles in place and give the cell shape</a:t>
            </a:r>
          </a:p>
          <a:p>
            <a:pPr lvl="1" eaLnBrk="1" hangingPunct="1">
              <a:lnSpc>
                <a:spcPct val="70000"/>
              </a:lnSpc>
              <a:buFontTx/>
              <a:buNone/>
              <a:defRPr/>
            </a:pPr>
            <a:endParaRPr lang="en-US" dirty="0">
              <a:latin typeface="Tahoma" charset="0"/>
            </a:endParaRPr>
          </a:p>
        </p:txBody>
      </p:sp>
      <p:pic>
        <p:nvPicPr>
          <p:cNvPr id="15367"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3748088"/>
            <a:ext cx="4724400" cy="3109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5368"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5070475"/>
            <a:ext cx="4343400" cy="178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7494355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Effect transition="in" filter="diamond(in)">
                                      <p:cBhvr>
                                        <p:cTn id="7" dur="2000"/>
                                        <p:tgtEl>
                                          <p:spTgt spid="1126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11267">
                                            <p:txEl>
                                              <p:pRg st="1" end="1"/>
                                            </p:txEl>
                                          </p:spTgt>
                                        </p:tgtEl>
                                        <p:attrNameLst>
                                          <p:attrName>style.visibility</p:attrName>
                                        </p:attrNameLst>
                                      </p:cBhvr>
                                      <p:to>
                                        <p:strVal val="visible"/>
                                      </p:to>
                                    </p:set>
                                    <p:animEffect transition="in" filter="diamond(in)">
                                      <p:cBhvr>
                                        <p:cTn id="12" dur="2000"/>
                                        <p:tgtEl>
                                          <p:spTgt spid="1126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11267">
                                            <p:txEl>
                                              <p:pRg st="4" end="4"/>
                                            </p:txEl>
                                          </p:spTgt>
                                        </p:tgtEl>
                                        <p:attrNameLst>
                                          <p:attrName>style.visibility</p:attrName>
                                        </p:attrNameLst>
                                      </p:cBhvr>
                                      <p:to>
                                        <p:strVal val="visible"/>
                                      </p:to>
                                    </p:set>
                                    <p:animEffect transition="in" filter="diamond(in)">
                                      <p:cBhvr>
                                        <p:cTn id="17" dur="2000"/>
                                        <p:tgtEl>
                                          <p:spTgt spid="11267">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11267">
                                            <p:txEl>
                                              <p:pRg st="2" end="2"/>
                                            </p:txEl>
                                          </p:spTgt>
                                        </p:tgtEl>
                                        <p:attrNameLst>
                                          <p:attrName>style.visibility</p:attrName>
                                        </p:attrNameLst>
                                      </p:cBhvr>
                                      <p:to>
                                        <p:strVal val="visible"/>
                                      </p:to>
                                    </p:set>
                                    <p:animEffect transition="in" filter="diamond(in)">
                                      <p:cBhvr>
                                        <p:cTn id="22" dur="2000"/>
                                        <p:tgtEl>
                                          <p:spTgt spid="11267">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11267">
                                            <p:txEl>
                                              <p:pRg st="3" end="3"/>
                                            </p:txEl>
                                          </p:spTgt>
                                        </p:tgtEl>
                                        <p:attrNameLst>
                                          <p:attrName>style.visibility</p:attrName>
                                        </p:attrNameLst>
                                      </p:cBhvr>
                                      <p:to>
                                        <p:strVal val="visible"/>
                                      </p:to>
                                    </p:set>
                                    <p:animEffect transition="in" filter="diamond(in)">
                                      <p:cBhvr>
                                        <p:cTn id="27" dur="2000"/>
                                        <p:tgtEl>
                                          <p:spTgt spid="11267">
                                            <p:txEl>
                                              <p:pRg st="3" end="3"/>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8" presetClass="entr" presetSubtype="16" fill="hold" nodeType="clickEffect">
                                  <p:stCondLst>
                                    <p:cond delay="0"/>
                                  </p:stCondLst>
                                  <p:childTnLst>
                                    <p:set>
                                      <p:cBhvr>
                                        <p:cTn id="31" dur="1" fill="hold">
                                          <p:stCondLst>
                                            <p:cond delay="0"/>
                                          </p:stCondLst>
                                        </p:cTn>
                                        <p:tgtEl>
                                          <p:spTgt spid="11267">
                                            <p:txEl>
                                              <p:pRg st="5" end="5"/>
                                            </p:txEl>
                                          </p:spTgt>
                                        </p:tgtEl>
                                        <p:attrNameLst>
                                          <p:attrName>style.visibility</p:attrName>
                                        </p:attrNameLst>
                                      </p:cBhvr>
                                      <p:to>
                                        <p:strVal val="visible"/>
                                      </p:to>
                                    </p:set>
                                    <p:animEffect transition="in" filter="diamond(in)">
                                      <p:cBhvr>
                                        <p:cTn id="32" dur="2000"/>
                                        <p:tgtEl>
                                          <p:spTgt spid="1126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Rectangle 2"/>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ffectLst/>
              <a:latin typeface="Tahoma" charset="0"/>
            </a:endParaRPr>
          </a:p>
        </p:txBody>
      </p:sp>
      <p:sp>
        <p:nvSpPr>
          <p:cNvPr id="89091" name="Rectangle 3"/>
          <p:cNvSpPr>
            <a:spLocks noGrp="1" noChangeArrowheads="1"/>
          </p:cNvSpPr>
          <p:nvPr>
            <p:ph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70000"/>
              </a:lnSpc>
              <a:defRPr/>
            </a:pPr>
            <a:r>
              <a:rPr lang="en-US">
                <a:latin typeface="Tahoma" charset="0"/>
                <a:cs typeface="+mn-cs"/>
              </a:rPr>
              <a:t>Intermediate filaments – </a:t>
            </a:r>
          </a:p>
          <a:p>
            <a:pPr lvl="1" eaLnBrk="1" hangingPunct="1">
              <a:lnSpc>
                <a:spcPct val="70000"/>
              </a:lnSpc>
              <a:defRPr/>
            </a:pPr>
            <a:r>
              <a:rPr lang="en-US">
                <a:latin typeface="Tahoma" charset="0"/>
              </a:rPr>
              <a:t>Rods that anchor nucleus and other organelles in place</a:t>
            </a:r>
          </a:p>
          <a:p>
            <a:pPr lvl="1" eaLnBrk="1" hangingPunct="1">
              <a:lnSpc>
                <a:spcPct val="70000"/>
              </a:lnSpc>
              <a:defRPr/>
            </a:pPr>
            <a:r>
              <a:rPr lang="en-US">
                <a:latin typeface="Tahoma" charset="0"/>
              </a:rPr>
              <a:t>Maintain internal shape of the nucleus</a:t>
            </a:r>
          </a:p>
          <a:p>
            <a:pPr lvl="1" eaLnBrk="1" hangingPunct="1">
              <a:lnSpc>
                <a:spcPct val="70000"/>
              </a:lnSpc>
              <a:defRPr/>
            </a:pPr>
            <a:r>
              <a:rPr lang="en-US">
                <a:latin typeface="Tahoma" charset="0"/>
              </a:rPr>
              <a:t>Make up most of your hair</a:t>
            </a:r>
          </a:p>
        </p:txBody>
      </p:sp>
    </p:spTree>
    <p:extLst>
      <p:ext uri="{BB962C8B-B14F-4D97-AF65-F5344CB8AC3E}">
        <p14:creationId xmlns:p14="http://schemas.microsoft.com/office/powerpoint/2010/main" val="207700815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89091">
                                            <p:txEl>
                                              <p:pRg st="0" end="0"/>
                                            </p:txEl>
                                          </p:spTgt>
                                        </p:tgtEl>
                                        <p:attrNameLst>
                                          <p:attrName>style.visibility</p:attrName>
                                        </p:attrNameLst>
                                      </p:cBhvr>
                                      <p:to>
                                        <p:strVal val="visible"/>
                                      </p:to>
                                    </p:set>
                                    <p:animEffect transition="in" filter="blinds(horizontal)">
                                      <p:cBhvr>
                                        <p:cTn id="7" dur="500"/>
                                        <p:tgtEl>
                                          <p:spTgt spid="8909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89091">
                                            <p:txEl>
                                              <p:pRg st="1" end="1"/>
                                            </p:txEl>
                                          </p:spTgt>
                                        </p:tgtEl>
                                        <p:attrNameLst>
                                          <p:attrName>style.visibility</p:attrName>
                                        </p:attrNameLst>
                                      </p:cBhvr>
                                      <p:to>
                                        <p:strVal val="visible"/>
                                      </p:to>
                                    </p:set>
                                    <p:animEffect transition="in" filter="blinds(horizontal)">
                                      <p:cBhvr>
                                        <p:cTn id="12" dur="500"/>
                                        <p:tgtEl>
                                          <p:spTgt spid="8909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89091">
                                            <p:txEl>
                                              <p:pRg st="2" end="2"/>
                                            </p:txEl>
                                          </p:spTgt>
                                        </p:tgtEl>
                                        <p:attrNameLst>
                                          <p:attrName>style.visibility</p:attrName>
                                        </p:attrNameLst>
                                      </p:cBhvr>
                                      <p:to>
                                        <p:strVal val="visible"/>
                                      </p:to>
                                    </p:set>
                                    <p:animEffect transition="in" filter="blinds(horizontal)">
                                      <p:cBhvr>
                                        <p:cTn id="17" dur="500"/>
                                        <p:tgtEl>
                                          <p:spTgt spid="8909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89091">
                                            <p:txEl>
                                              <p:pRg st="3" end="3"/>
                                            </p:txEl>
                                          </p:spTgt>
                                        </p:tgtEl>
                                        <p:attrNameLst>
                                          <p:attrName>style.visibility</p:attrName>
                                        </p:attrNameLst>
                                      </p:cBhvr>
                                      <p:to>
                                        <p:strVal val="visible"/>
                                      </p:to>
                                    </p:set>
                                    <p:animEffect transition="in" filter="blinds(horizontal)">
                                      <p:cBhvr>
                                        <p:cTn id="22" dur="500"/>
                                        <p:tgtEl>
                                          <p:spTgt spid="8909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8" name="Oval 6"/>
          <p:cNvSpPr>
            <a:spLocks noChangeArrowheads="1"/>
          </p:cNvSpPr>
          <p:nvPr/>
        </p:nvSpPr>
        <p:spPr bwMode="auto">
          <a:xfrm>
            <a:off x="4191000" y="1981200"/>
            <a:ext cx="914400" cy="2286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endParaRPr lang="en-US">
              <a:solidFill>
                <a:schemeClr val="accent1"/>
              </a:solidFill>
              <a:cs typeface="+mn-cs"/>
            </a:endParaRPr>
          </a:p>
        </p:txBody>
      </p:sp>
      <p:sp>
        <p:nvSpPr>
          <p:cNvPr id="54275" name="Rectangle 3"/>
          <p:cNvSpPr>
            <a:spLocks noGrp="1" noChangeArrowheads="1"/>
          </p:cNvSpPr>
          <p:nvPr>
            <p:ph idx="1"/>
          </p:nvPr>
        </p:nvSpPr>
        <p:spPr>
          <a:xfrm>
            <a:off x="0" y="0"/>
            <a:ext cx="8229600" cy="44958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70000"/>
              </a:lnSpc>
              <a:defRPr/>
            </a:pPr>
            <a:r>
              <a:rPr lang="en-US" u="sng" dirty="0">
                <a:latin typeface="Tahoma" charset="0"/>
                <a:cs typeface="+mn-cs"/>
              </a:rPr>
              <a:t>Centriole</a:t>
            </a:r>
            <a:r>
              <a:rPr lang="en-US" dirty="0">
                <a:latin typeface="Tahoma" charset="0"/>
                <a:cs typeface="+mn-cs"/>
              </a:rPr>
              <a:t> – </a:t>
            </a:r>
          </a:p>
          <a:p>
            <a:pPr lvl="1" eaLnBrk="1" hangingPunct="1">
              <a:lnSpc>
                <a:spcPct val="70000"/>
              </a:lnSpc>
              <a:defRPr/>
            </a:pPr>
            <a:r>
              <a:rPr lang="en-US" dirty="0">
                <a:latin typeface="Tahoma" charset="0"/>
              </a:rPr>
              <a:t>short cylinders that organize microtubules for cell division</a:t>
            </a:r>
          </a:p>
          <a:p>
            <a:pPr lvl="1" eaLnBrk="1" hangingPunct="1">
              <a:lnSpc>
                <a:spcPct val="70000"/>
              </a:lnSpc>
              <a:defRPr/>
            </a:pPr>
            <a:r>
              <a:rPr lang="en-US" dirty="0">
                <a:latin typeface="Tahoma" charset="0"/>
              </a:rPr>
              <a:t>Not found in plant cells</a:t>
            </a:r>
          </a:p>
          <a:p>
            <a:pPr eaLnBrk="1" hangingPunct="1">
              <a:lnSpc>
                <a:spcPct val="70000"/>
              </a:lnSpc>
              <a:defRPr/>
            </a:pPr>
            <a:endParaRPr lang="en-US" dirty="0">
              <a:latin typeface="Tahoma" charset="0"/>
              <a:cs typeface="+mn-cs"/>
            </a:endParaRPr>
          </a:p>
        </p:txBody>
      </p:sp>
      <p:pic>
        <p:nvPicPr>
          <p:cNvPr id="542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600200"/>
            <a:ext cx="2457450" cy="201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427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1800" y="1508125"/>
            <a:ext cx="6172200" cy="5349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276972866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4275">
                                            <p:txEl>
                                              <p:pRg st="0" end="0"/>
                                            </p:txEl>
                                          </p:spTgt>
                                        </p:tgtEl>
                                        <p:attrNameLst>
                                          <p:attrName>style.visibility</p:attrName>
                                        </p:attrNameLst>
                                      </p:cBhvr>
                                      <p:to>
                                        <p:strVal val="visible"/>
                                      </p:to>
                                    </p:set>
                                    <p:animEffect transition="in" filter="blinds(horizontal)">
                                      <p:cBhvr>
                                        <p:cTn id="7" dur="500"/>
                                        <p:tgtEl>
                                          <p:spTgt spid="5427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4275">
                                            <p:txEl>
                                              <p:pRg st="1" end="1"/>
                                            </p:txEl>
                                          </p:spTgt>
                                        </p:tgtEl>
                                        <p:attrNameLst>
                                          <p:attrName>style.visibility</p:attrName>
                                        </p:attrNameLst>
                                      </p:cBhvr>
                                      <p:to>
                                        <p:strVal val="visible"/>
                                      </p:to>
                                    </p:set>
                                    <p:animEffect transition="in" filter="blinds(horizontal)">
                                      <p:cBhvr>
                                        <p:cTn id="12" dur="500"/>
                                        <p:tgtEl>
                                          <p:spTgt spid="5427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54275">
                                            <p:txEl>
                                              <p:pRg st="2" end="2"/>
                                            </p:txEl>
                                          </p:spTgt>
                                        </p:tgtEl>
                                        <p:attrNameLst>
                                          <p:attrName>style.visibility</p:attrName>
                                        </p:attrNameLst>
                                      </p:cBhvr>
                                      <p:to>
                                        <p:strVal val="visible"/>
                                      </p:to>
                                    </p:set>
                                    <p:animEffect transition="in" filter="blinds(horizontal)">
                                      <p:cBhvr>
                                        <p:cTn id="17" dur="500"/>
                                        <p:tgtEl>
                                          <p:spTgt spid="5427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3"/>
          <p:cNvSpPr>
            <a:spLocks noGrp="1" noChangeArrowheads="1"/>
          </p:cNvSpPr>
          <p:nvPr>
            <p:ph idx="1"/>
          </p:nvPr>
        </p:nvSpPr>
        <p:spPr>
          <a:xfrm>
            <a:off x="0" y="0"/>
            <a:ext cx="8229600" cy="44958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70000"/>
              </a:lnSpc>
              <a:defRPr/>
            </a:pPr>
            <a:r>
              <a:rPr lang="en-US" u="sng" dirty="0">
                <a:latin typeface="Tahoma" charset="0"/>
                <a:cs typeface="+mn-cs"/>
              </a:rPr>
              <a:t>Cilium</a:t>
            </a:r>
            <a:r>
              <a:rPr lang="en-US" dirty="0">
                <a:latin typeface="Tahoma" charset="0"/>
                <a:cs typeface="+mn-cs"/>
              </a:rPr>
              <a:t> – </a:t>
            </a:r>
          </a:p>
          <a:p>
            <a:pPr lvl="1" eaLnBrk="1" hangingPunct="1">
              <a:lnSpc>
                <a:spcPct val="70000"/>
              </a:lnSpc>
              <a:defRPr/>
            </a:pPr>
            <a:r>
              <a:rPr lang="en-US" dirty="0">
                <a:latin typeface="Tahoma" charset="0"/>
              </a:rPr>
              <a:t>Hair like structures that extend from the surface of cells</a:t>
            </a:r>
          </a:p>
          <a:p>
            <a:pPr lvl="1" eaLnBrk="1" hangingPunct="1">
              <a:lnSpc>
                <a:spcPct val="70000"/>
              </a:lnSpc>
              <a:defRPr/>
            </a:pPr>
            <a:r>
              <a:rPr lang="en-US" dirty="0">
                <a:latin typeface="Tahoma" charset="0"/>
              </a:rPr>
              <a:t>Assist in cell movement</a:t>
            </a:r>
          </a:p>
          <a:p>
            <a:pPr lvl="1" eaLnBrk="1" hangingPunct="1">
              <a:lnSpc>
                <a:spcPct val="70000"/>
              </a:lnSpc>
              <a:defRPr/>
            </a:pPr>
            <a:r>
              <a:rPr lang="en-US" dirty="0">
                <a:latin typeface="Tahoma" charset="0"/>
              </a:rPr>
              <a:t>Very numerous</a:t>
            </a:r>
          </a:p>
          <a:p>
            <a:pPr lvl="1" eaLnBrk="1" hangingPunct="1">
              <a:lnSpc>
                <a:spcPct val="70000"/>
              </a:lnSpc>
              <a:defRPr/>
            </a:pPr>
            <a:endParaRPr lang="en-US" dirty="0">
              <a:latin typeface="Tahoma" charset="0"/>
            </a:endParaRPr>
          </a:p>
          <a:p>
            <a:pPr lvl="1" eaLnBrk="1" hangingPunct="1">
              <a:lnSpc>
                <a:spcPct val="70000"/>
              </a:lnSpc>
              <a:buFontTx/>
              <a:buNone/>
              <a:defRPr/>
            </a:pPr>
            <a:endParaRPr lang="en-US" dirty="0">
              <a:latin typeface="Tahoma" charset="0"/>
            </a:endParaRPr>
          </a:p>
          <a:p>
            <a:pPr eaLnBrk="1" hangingPunct="1">
              <a:lnSpc>
                <a:spcPct val="70000"/>
              </a:lnSpc>
              <a:defRPr/>
            </a:pPr>
            <a:r>
              <a:rPr lang="en-US" u="sng" dirty="0">
                <a:latin typeface="Tahoma" charset="0"/>
                <a:cs typeface="+mn-cs"/>
              </a:rPr>
              <a:t>Flagellum</a:t>
            </a:r>
          </a:p>
          <a:p>
            <a:pPr lvl="1" eaLnBrk="1" hangingPunct="1">
              <a:lnSpc>
                <a:spcPct val="70000"/>
              </a:lnSpc>
              <a:defRPr/>
            </a:pPr>
            <a:r>
              <a:rPr lang="en-US" dirty="0">
                <a:latin typeface="Tahoma" charset="0"/>
              </a:rPr>
              <a:t>Whip like structure that assist in movement</a:t>
            </a:r>
          </a:p>
          <a:p>
            <a:pPr lvl="1" eaLnBrk="1" hangingPunct="1">
              <a:lnSpc>
                <a:spcPct val="70000"/>
              </a:lnSpc>
              <a:defRPr/>
            </a:pPr>
            <a:r>
              <a:rPr lang="en-US" dirty="0">
                <a:latin typeface="Tahoma" charset="0"/>
              </a:rPr>
              <a:t>Usually less in number</a:t>
            </a:r>
          </a:p>
          <a:p>
            <a:pPr lvl="1" eaLnBrk="1" hangingPunct="1">
              <a:lnSpc>
                <a:spcPct val="70000"/>
              </a:lnSpc>
              <a:defRPr/>
            </a:pPr>
            <a:endParaRPr lang="en-US" dirty="0">
              <a:latin typeface="Tahoma" charset="0"/>
            </a:endParaRPr>
          </a:p>
        </p:txBody>
      </p:sp>
      <p:pic>
        <p:nvPicPr>
          <p:cNvPr id="532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762000"/>
            <a:ext cx="3438525" cy="224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53253" name="Line 5"/>
          <p:cNvSpPr>
            <a:spLocks noChangeShapeType="1"/>
          </p:cNvSpPr>
          <p:nvPr/>
        </p:nvSpPr>
        <p:spPr bwMode="auto">
          <a:xfrm>
            <a:off x="1828800" y="228600"/>
            <a:ext cx="4191000" cy="1447800"/>
          </a:xfrm>
          <a:prstGeom prst="line">
            <a:avLst/>
          </a:prstGeom>
          <a:noFill/>
          <a:ln w="57150" cmpd="thinThick">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pic>
        <p:nvPicPr>
          <p:cNvPr id="5325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886200"/>
            <a:ext cx="3886200" cy="297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3255"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62400" y="4010025"/>
            <a:ext cx="3057525" cy="284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3256"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34200" y="4664075"/>
            <a:ext cx="2209800" cy="219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47528060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53251">
                                            <p:txEl>
                                              <p:pRg st="0" end="0"/>
                                            </p:txEl>
                                          </p:spTgt>
                                        </p:tgtEl>
                                        <p:attrNameLst>
                                          <p:attrName>style.visibility</p:attrName>
                                        </p:attrNameLst>
                                      </p:cBhvr>
                                      <p:to>
                                        <p:strVal val="visible"/>
                                      </p:to>
                                    </p:set>
                                    <p:animEffect transition="in" filter="box(in)">
                                      <p:cBhvr>
                                        <p:cTn id="7" dur="500"/>
                                        <p:tgtEl>
                                          <p:spTgt spid="5325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53251">
                                            <p:txEl>
                                              <p:pRg st="1" end="1"/>
                                            </p:txEl>
                                          </p:spTgt>
                                        </p:tgtEl>
                                        <p:attrNameLst>
                                          <p:attrName>style.visibility</p:attrName>
                                        </p:attrNameLst>
                                      </p:cBhvr>
                                      <p:to>
                                        <p:strVal val="visible"/>
                                      </p:to>
                                    </p:set>
                                    <p:animEffect transition="in" filter="box(in)">
                                      <p:cBhvr>
                                        <p:cTn id="12" dur="500"/>
                                        <p:tgtEl>
                                          <p:spTgt spid="5325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nodeType="clickEffect">
                                  <p:stCondLst>
                                    <p:cond delay="0"/>
                                  </p:stCondLst>
                                  <p:childTnLst>
                                    <p:set>
                                      <p:cBhvr>
                                        <p:cTn id="16" dur="1" fill="hold">
                                          <p:stCondLst>
                                            <p:cond delay="0"/>
                                          </p:stCondLst>
                                        </p:cTn>
                                        <p:tgtEl>
                                          <p:spTgt spid="53251">
                                            <p:txEl>
                                              <p:pRg st="2" end="2"/>
                                            </p:txEl>
                                          </p:spTgt>
                                        </p:tgtEl>
                                        <p:attrNameLst>
                                          <p:attrName>style.visibility</p:attrName>
                                        </p:attrNameLst>
                                      </p:cBhvr>
                                      <p:to>
                                        <p:strVal val="visible"/>
                                      </p:to>
                                    </p:set>
                                    <p:animEffect transition="in" filter="box(in)">
                                      <p:cBhvr>
                                        <p:cTn id="17" dur="500"/>
                                        <p:tgtEl>
                                          <p:spTgt spid="5325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nodeType="clickEffect">
                                  <p:stCondLst>
                                    <p:cond delay="0"/>
                                  </p:stCondLst>
                                  <p:childTnLst>
                                    <p:set>
                                      <p:cBhvr>
                                        <p:cTn id="21" dur="1" fill="hold">
                                          <p:stCondLst>
                                            <p:cond delay="0"/>
                                          </p:stCondLst>
                                        </p:cTn>
                                        <p:tgtEl>
                                          <p:spTgt spid="53251">
                                            <p:txEl>
                                              <p:pRg st="3" end="3"/>
                                            </p:txEl>
                                          </p:spTgt>
                                        </p:tgtEl>
                                        <p:attrNameLst>
                                          <p:attrName>style.visibility</p:attrName>
                                        </p:attrNameLst>
                                      </p:cBhvr>
                                      <p:to>
                                        <p:strVal val="visible"/>
                                      </p:to>
                                    </p:set>
                                    <p:animEffect transition="in" filter="box(in)">
                                      <p:cBhvr>
                                        <p:cTn id="22" dur="500"/>
                                        <p:tgtEl>
                                          <p:spTgt spid="53251">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nodeType="clickEffect">
                                  <p:stCondLst>
                                    <p:cond delay="0"/>
                                  </p:stCondLst>
                                  <p:childTnLst>
                                    <p:set>
                                      <p:cBhvr>
                                        <p:cTn id="26" dur="1" fill="hold">
                                          <p:stCondLst>
                                            <p:cond delay="0"/>
                                          </p:stCondLst>
                                        </p:cTn>
                                        <p:tgtEl>
                                          <p:spTgt spid="53251">
                                            <p:txEl>
                                              <p:pRg st="6" end="6"/>
                                            </p:txEl>
                                          </p:spTgt>
                                        </p:tgtEl>
                                        <p:attrNameLst>
                                          <p:attrName>style.visibility</p:attrName>
                                        </p:attrNameLst>
                                      </p:cBhvr>
                                      <p:to>
                                        <p:strVal val="visible"/>
                                      </p:to>
                                    </p:set>
                                    <p:animEffect transition="in" filter="box(in)">
                                      <p:cBhvr>
                                        <p:cTn id="27" dur="500"/>
                                        <p:tgtEl>
                                          <p:spTgt spid="53251">
                                            <p:txEl>
                                              <p:pRg st="6" end="6"/>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16" fill="hold" nodeType="clickEffect">
                                  <p:stCondLst>
                                    <p:cond delay="0"/>
                                  </p:stCondLst>
                                  <p:childTnLst>
                                    <p:set>
                                      <p:cBhvr>
                                        <p:cTn id="31" dur="1" fill="hold">
                                          <p:stCondLst>
                                            <p:cond delay="0"/>
                                          </p:stCondLst>
                                        </p:cTn>
                                        <p:tgtEl>
                                          <p:spTgt spid="53251">
                                            <p:txEl>
                                              <p:pRg st="7" end="7"/>
                                            </p:txEl>
                                          </p:spTgt>
                                        </p:tgtEl>
                                        <p:attrNameLst>
                                          <p:attrName>style.visibility</p:attrName>
                                        </p:attrNameLst>
                                      </p:cBhvr>
                                      <p:to>
                                        <p:strVal val="visible"/>
                                      </p:to>
                                    </p:set>
                                    <p:animEffect transition="in" filter="box(in)">
                                      <p:cBhvr>
                                        <p:cTn id="32" dur="500"/>
                                        <p:tgtEl>
                                          <p:spTgt spid="53251">
                                            <p:txEl>
                                              <p:pRg st="7" end="7"/>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4" presetClass="entr" presetSubtype="16" fill="hold" nodeType="clickEffect">
                                  <p:stCondLst>
                                    <p:cond delay="0"/>
                                  </p:stCondLst>
                                  <p:childTnLst>
                                    <p:set>
                                      <p:cBhvr>
                                        <p:cTn id="36" dur="1" fill="hold">
                                          <p:stCondLst>
                                            <p:cond delay="0"/>
                                          </p:stCondLst>
                                        </p:cTn>
                                        <p:tgtEl>
                                          <p:spTgt spid="53251">
                                            <p:txEl>
                                              <p:pRg st="8" end="8"/>
                                            </p:txEl>
                                          </p:spTgt>
                                        </p:tgtEl>
                                        <p:attrNameLst>
                                          <p:attrName>style.visibility</p:attrName>
                                        </p:attrNameLst>
                                      </p:cBhvr>
                                      <p:to>
                                        <p:strVal val="visible"/>
                                      </p:to>
                                    </p:set>
                                    <p:animEffect transition="in" filter="box(in)">
                                      <p:cBhvr>
                                        <p:cTn id="37" dur="500"/>
                                        <p:tgtEl>
                                          <p:spTgt spid="53251">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Organelles That Build Proteins</a:t>
            </a:r>
            <a:endParaRPr lang="en-US" dirty="0"/>
          </a:p>
        </p:txBody>
      </p:sp>
    </p:spTree>
    <p:extLst>
      <p:ext uri="{BB962C8B-B14F-4D97-AF65-F5344CB8AC3E}">
        <p14:creationId xmlns:p14="http://schemas.microsoft.com/office/powerpoint/2010/main" val="3876725883"/>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3"/>
          <p:cNvSpPr>
            <a:spLocks noGrp="1" noChangeArrowheads="1"/>
          </p:cNvSpPr>
          <p:nvPr>
            <p:ph idx="1"/>
          </p:nvPr>
        </p:nvSpPr>
        <p:spPr>
          <a:xfrm>
            <a:off x="0" y="0"/>
            <a:ext cx="8229600" cy="44958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u="sng" dirty="0">
                <a:latin typeface="Tahoma" charset="0"/>
                <a:cs typeface="+mn-cs"/>
              </a:rPr>
              <a:t>Ribosome</a:t>
            </a:r>
            <a:r>
              <a:rPr lang="en-US" dirty="0">
                <a:latin typeface="Tahoma" charset="0"/>
                <a:cs typeface="+mn-cs"/>
              </a:rPr>
              <a:t> – </a:t>
            </a:r>
          </a:p>
          <a:p>
            <a:pPr lvl="1">
              <a:defRPr/>
            </a:pPr>
            <a:r>
              <a:rPr lang="en-US" dirty="0">
                <a:latin typeface="Tahoma" charset="0"/>
              </a:rPr>
              <a:t>proteins that direct protein synthesis</a:t>
            </a:r>
          </a:p>
          <a:p>
            <a:pPr lvl="1">
              <a:defRPr/>
            </a:pPr>
            <a:r>
              <a:rPr lang="en-US" dirty="0">
                <a:latin typeface="Tahoma" charset="0"/>
              </a:rPr>
              <a:t>Consist of two subunits</a:t>
            </a:r>
          </a:p>
        </p:txBody>
      </p:sp>
      <p:pic>
        <p:nvPicPr>
          <p:cNvPr id="6349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022475"/>
            <a:ext cx="5105400" cy="483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6349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81600" y="3471863"/>
            <a:ext cx="3962400" cy="2852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212503840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3491">
                                            <p:txEl>
                                              <p:pRg st="0" end="0"/>
                                            </p:txEl>
                                          </p:spTgt>
                                        </p:tgtEl>
                                        <p:attrNameLst>
                                          <p:attrName>style.visibility</p:attrName>
                                        </p:attrNameLst>
                                      </p:cBhvr>
                                      <p:to>
                                        <p:strVal val="visible"/>
                                      </p:to>
                                    </p:set>
                                    <p:animEffect transition="in" filter="blinds(horizontal)">
                                      <p:cBhvr>
                                        <p:cTn id="7" dur="500"/>
                                        <p:tgtEl>
                                          <p:spTgt spid="6349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3491">
                                            <p:txEl>
                                              <p:pRg st="1" end="1"/>
                                            </p:txEl>
                                          </p:spTgt>
                                        </p:tgtEl>
                                        <p:attrNameLst>
                                          <p:attrName>style.visibility</p:attrName>
                                        </p:attrNameLst>
                                      </p:cBhvr>
                                      <p:to>
                                        <p:strVal val="visible"/>
                                      </p:to>
                                    </p:set>
                                    <p:animEffect transition="in" filter="blinds(horizontal)">
                                      <p:cBhvr>
                                        <p:cTn id="12" dur="500"/>
                                        <p:tgtEl>
                                          <p:spTgt spid="6349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3491">
                                            <p:txEl>
                                              <p:pRg st="2" end="2"/>
                                            </p:txEl>
                                          </p:spTgt>
                                        </p:tgtEl>
                                        <p:attrNameLst>
                                          <p:attrName>style.visibility</p:attrName>
                                        </p:attrNameLst>
                                      </p:cBhvr>
                                      <p:to>
                                        <p:strVal val="visible"/>
                                      </p:to>
                                    </p:set>
                                    <p:animEffect transition="in" filter="blinds(horizontal)">
                                      <p:cBhvr>
                                        <p:cTn id="17" dur="500"/>
                                        <p:tgtEl>
                                          <p:spTgt spid="6349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3" name="Content Placeholder 2"/>
          <p:cNvSpPr>
            <a:spLocks noGrp="1"/>
          </p:cNvSpPr>
          <p:nvPr>
            <p:ph idx="1"/>
          </p:nvPr>
        </p:nvSpPr>
        <p:spPr/>
        <p:txBody>
          <a:bodyPr/>
          <a:lstStyle/>
          <a:p>
            <a:pPr>
              <a:defRPr/>
            </a:pPr>
            <a:r>
              <a:rPr lang="en-US" dirty="0" smtClean="0">
                <a:hlinkClick r:id="rId2"/>
              </a:rPr>
              <a:t>http://learn.genetics.utah.edu/content/begin/cells/organelles/</a:t>
            </a:r>
            <a:endParaRPr lang="en-US" dirty="0" smtClean="0"/>
          </a:p>
          <a:p>
            <a:pPr>
              <a:defRPr/>
            </a:pPr>
            <a:endParaRPr lang="en-US" dirty="0"/>
          </a:p>
        </p:txBody>
      </p:sp>
    </p:spTree>
    <p:extLst>
      <p:ext uri="{BB962C8B-B14F-4D97-AF65-F5344CB8AC3E}">
        <p14:creationId xmlns:p14="http://schemas.microsoft.com/office/powerpoint/2010/main" val="1783792687"/>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3"/>
          <p:cNvSpPr>
            <a:spLocks noGrp="1" noChangeArrowheads="1"/>
          </p:cNvSpPr>
          <p:nvPr>
            <p:ph idx="1"/>
          </p:nvPr>
        </p:nvSpPr>
        <p:spPr>
          <a:xfrm>
            <a:off x="0" y="0"/>
            <a:ext cx="8915400" cy="56388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70000"/>
              </a:lnSpc>
              <a:defRPr/>
            </a:pPr>
            <a:r>
              <a:rPr lang="en-US" sz="2400" u="sng" dirty="0">
                <a:latin typeface="Tahoma" charset="0"/>
                <a:cs typeface="+mn-cs"/>
              </a:rPr>
              <a:t>Endoplasmic reticulum (ER</a:t>
            </a:r>
            <a:r>
              <a:rPr lang="en-US" sz="2400" u="sng" dirty="0" smtClean="0">
                <a:latin typeface="Tahoma" charset="0"/>
                <a:cs typeface="+mn-cs"/>
              </a:rPr>
              <a:t>)</a:t>
            </a:r>
            <a:r>
              <a:rPr lang="en-US" sz="2400" dirty="0" smtClean="0">
                <a:latin typeface="Tahoma" charset="0"/>
                <a:cs typeface="+mn-cs"/>
              </a:rPr>
              <a:t> - </a:t>
            </a:r>
            <a:endParaRPr lang="en-US" sz="2400" dirty="0">
              <a:latin typeface="Tahoma" charset="0"/>
              <a:cs typeface="+mn-cs"/>
            </a:endParaRPr>
          </a:p>
          <a:p>
            <a:pPr lvl="1" eaLnBrk="1" hangingPunct="1">
              <a:lnSpc>
                <a:spcPct val="70000"/>
              </a:lnSpc>
              <a:defRPr/>
            </a:pPr>
            <a:r>
              <a:rPr lang="ja-JP" altLang="en-US" sz="2400" dirty="0">
                <a:latin typeface="Tahoma" charset="0"/>
              </a:rPr>
              <a:t>“</a:t>
            </a:r>
            <a:r>
              <a:rPr lang="en-US" sz="2400" dirty="0">
                <a:latin typeface="Tahoma" charset="0"/>
              </a:rPr>
              <a:t>intracellular highway</a:t>
            </a:r>
            <a:r>
              <a:rPr lang="ja-JP" altLang="en-US" sz="2400" dirty="0" smtClean="0">
                <a:latin typeface="Tahoma" charset="0"/>
              </a:rPr>
              <a:t>”</a:t>
            </a:r>
            <a:r>
              <a:rPr lang="en-US" altLang="ja-JP" sz="2400" dirty="0" smtClean="0">
                <a:latin typeface="Tahoma" charset="0"/>
              </a:rPr>
              <a:t> – moves stuff around the cell</a:t>
            </a:r>
            <a:endParaRPr lang="en-US" sz="2400" dirty="0">
              <a:latin typeface="Tahoma" charset="0"/>
            </a:endParaRPr>
          </a:p>
          <a:p>
            <a:pPr lvl="1" eaLnBrk="1" hangingPunct="1">
              <a:lnSpc>
                <a:spcPct val="70000"/>
              </a:lnSpc>
              <a:defRPr/>
            </a:pPr>
            <a:r>
              <a:rPr lang="en-US" sz="2400" dirty="0">
                <a:latin typeface="Tahoma" charset="0"/>
              </a:rPr>
              <a:t>Has a membrane and is composed of tubes and sacs</a:t>
            </a:r>
          </a:p>
          <a:p>
            <a:pPr lvl="1" eaLnBrk="1" hangingPunct="1">
              <a:lnSpc>
                <a:spcPct val="70000"/>
              </a:lnSpc>
              <a:defRPr/>
            </a:pPr>
            <a:r>
              <a:rPr lang="en-US" sz="2400" u="sng" dirty="0">
                <a:latin typeface="Tahoma" charset="0"/>
              </a:rPr>
              <a:t>Rough ER </a:t>
            </a:r>
            <a:r>
              <a:rPr lang="en-US" sz="2400" dirty="0">
                <a:latin typeface="Tahoma" charset="0"/>
              </a:rPr>
              <a:t>– contains ribosome's</a:t>
            </a:r>
          </a:p>
          <a:p>
            <a:pPr lvl="2" eaLnBrk="1" hangingPunct="1">
              <a:lnSpc>
                <a:spcPct val="70000"/>
              </a:lnSpc>
              <a:defRPr/>
            </a:pPr>
            <a:r>
              <a:rPr lang="en-US" dirty="0">
                <a:latin typeface="Tahoma" charset="0"/>
              </a:rPr>
              <a:t>Thus produces proteins (some phospholipids)</a:t>
            </a:r>
          </a:p>
          <a:p>
            <a:pPr lvl="2" eaLnBrk="1" hangingPunct="1">
              <a:lnSpc>
                <a:spcPct val="70000"/>
              </a:lnSpc>
              <a:defRPr/>
            </a:pPr>
            <a:r>
              <a:rPr lang="en-US" dirty="0">
                <a:latin typeface="Tahoma" charset="0"/>
              </a:rPr>
              <a:t>Proteins produced then surrounded by vesicle from the ER and then transported around / out of cell</a:t>
            </a:r>
          </a:p>
          <a:p>
            <a:pPr lvl="1" eaLnBrk="1" hangingPunct="1">
              <a:lnSpc>
                <a:spcPct val="70000"/>
              </a:lnSpc>
              <a:defRPr/>
            </a:pPr>
            <a:r>
              <a:rPr lang="en-US" sz="2400" u="sng" dirty="0">
                <a:latin typeface="Tahoma" charset="0"/>
              </a:rPr>
              <a:t>Smooth ER </a:t>
            </a:r>
            <a:r>
              <a:rPr lang="en-US" sz="2400" dirty="0">
                <a:latin typeface="Tahoma" charset="0"/>
              </a:rPr>
              <a:t>– lack ribosome's</a:t>
            </a:r>
          </a:p>
          <a:p>
            <a:pPr lvl="2" eaLnBrk="1" hangingPunct="1">
              <a:lnSpc>
                <a:spcPct val="70000"/>
              </a:lnSpc>
              <a:defRPr/>
            </a:pPr>
            <a:r>
              <a:rPr lang="en-US" dirty="0">
                <a:latin typeface="Tahoma" charset="0"/>
              </a:rPr>
              <a:t>Produce lipids and hormones in sex cells (estrogen &amp; testosterone)</a:t>
            </a:r>
          </a:p>
          <a:p>
            <a:pPr lvl="1" eaLnBrk="1" hangingPunct="1">
              <a:lnSpc>
                <a:spcPct val="70000"/>
              </a:lnSpc>
              <a:defRPr/>
            </a:pPr>
            <a:endParaRPr lang="en-US" sz="2400" dirty="0">
              <a:latin typeface="Tahoma" charset="0"/>
            </a:endParaRPr>
          </a:p>
          <a:p>
            <a:pPr eaLnBrk="1" hangingPunct="1">
              <a:lnSpc>
                <a:spcPct val="70000"/>
              </a:lnSpc>
              <a:buFont typeface="Wingdings" charset="0"/>
              <a:buNone/>
              <a:defRPr/>
            </a:pPr>
            <a:endParaRPr lang="en-US" sz="2400" dirty="0">
              <a:latin typeface="Tahoma" charset="0"/>
              <a:cs typeface="+mn-cs"/>
            </a:endParaRPr>
          </a:p>
          <a:p>
            <a:pPr>
              <a:lnSpc>
                <a:spcPct val="90000"/>
              </a:lnSpc>
              <a:defRPr/>
            </a:pPr>
            <a:endParaRPr lang="en-US" sz="2400" dirty="0">
              <a:effectLst/>
              <a:latin typeface="Tahoma" charset="0"/>
              <a:cs typeface="+mn-cs"/>
            </a:endParaRPr>
          </a:p>
        </p:txBody>
      </p:sp>
      <p:pic>
        <p:nvPicPr>
          <p:cNvPr id="5837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224960"/>
            <a:ext cx="5105400" cy="36330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837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62600" y="3276600"/>
            <a:ext cx="3581400" cy="358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72178242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58371">
                                            <p:txEl>
                                              <p:pRg st="0" end="0"/>
                                            </p:txEl>
                                          </p:spTgt>
                                        </p:tgtEl>
                                        <p:attrNameLst>
                                          <p:attrName>style.visibility</p:attrName>
                                        </p:attrNameLst>
                                      </p:cBhvr>
                                      <p:to>
                                        <p:strVal val="visible"/>
                                      </p:to>
                                    </p:set>
                                    <p:animEffect transition="in" filter="checkerboard(across)">
                                      <p:cBhvr>
                                        <p:cTn id="7" dur="500"/>
                                        <p:tgtEl>
                                          <p:spTgt spid="5837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58371">
                                            <p:txEl>
                                              <p:pRg st="1" end="1"/>
                                            </p:txEl>
                                          </p:spTgt>
                                        </p:tgtEl>
                                        <p:attrNameLst>
                                          <p:attrName>style.visibility</p:attrName>
                                        </p:attrNameLst>
                                      </p:cBhvr>
                                      <p:to>
                                        <p:strVal val="visible"/>
                                      </p:to>
                                    </p:set>
                                    <p:animEffect transition="in" filter="checkerboard(across)">
                                      <p:cBhvr>
                                        <p:cTn id="12" dur="500"/>
                                        <p:tgtEl>
                                          <p:spTgt spid="5837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nodeType="clickEffect">
                                  <p:stCondLst>
                                    <p:cond delay="0"/>
                                  </p:stCondLst>
                                  <p:childTnLst>
                                    <p:set>
                                      <p:cBhvr>
                                        <p:cTn id="16" dur="1" fill="hold">
                                          <p:stCondLst>
                                            <p:cond delay="0"/>
                                          </p:stCondLst>
                                        </p:cTn>
                                        <p:tgtEl>
                                          <p:spTgt spid="58371">
                                            <p:txEl>
                                              <p:pRg st="2" end="2"/>
                                            </p:txEl>
                                          </p:spTgt>
                                        </p:tgtEl>
                                        <p:attrNameLst>
                                          <p:attrName>style.visibility</p:attrName>
                                        </p:attrNameLst>
                                      </p:cBhvr>
                                      <p:to>
                                        <p:strVal val="visible"/>
                                      </p:to>
                                    </p:set>
                                    <p:animEffect transition="in" filter="checkerboard(across)">
                                      <p:cBhvr>
                                        <p:cTn id="17" dur="500"/>
                                        <p:tgtEl>
                                          <p:spTgt spid="5837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nodeType="clickEffect">
                                  <p:stCondLst>
                                    <p:cond delay="0"/>
                                  </p:stCondLst>
                                  <p:childTnLst>
                                    <p:set>
                                      <p:cBhvr>
                                        <p:cTn id="21" dur="1" fill="hold">
                                          <p:stCondLst>
                                            <p:cond delay="0"/>
                                          </p:stCondLst>
                                        </p:cTn>
                                        <p:tgtEl>
                                          <p:spTgt spid="58371">
                                            <p:txEl>
                                              <p:pRg st="3" end="3"/>
                                            </p:txEl>
                                          </p:spTgt>
                                        </p:tgtEl>
                                        <p:attrNameLst>
                                          <p:attrName>style.visibility</p:attrName>
                                        </p:attrNameLst>
                                      </p:cBhvr>
                                      <p:to>
                                        <p:strVal val="visible"/>
                                      </p:to>
                                    </p:set>
                                    <p:animEffect transition="in" filter="checkerboard(across)">
                                      <p:cBhvr>
                                        <p:cTn id="22" dur="500"/>
                                        <p:tgtEl>
                                          <p:spTgt spid="58371">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10" fill="hold" nodeType="clickEffect">
                                  <p:stCondLst>
                                    <p:cond delay="0"/>
                                  </p:stCondLst>
                                  <p:childTnLst>
                                    <p:set>
                                      <p:cBhvr>
                                        <p:cTn id="26" dur="1" fill="hold">
                                          <p:stCondLst>
                                            <p:cond delay="0"/>
                                          </p:stCondLst>
                                        </p:cTn>
                                        <p:tgtEl>
                                          <p:spTgt spid="58371">
                                            <p:txEl>
                                              <p:pRg st="4" end="4"/>
                                            </p:txEl>
                                          </p:spTgt>
                                        </p:tgtEl>
                                        <p:attrNameLst>
                                          <p:attrName>style.visibility</p:attrName>
                                        </p:attrNameLst>
                                      </p:cBhvr>
                                      <p:to>
                                        <p:strVal val="visible"/>
                                      </p:to>
                                    </p:set>
                                    <p:animEffect transition="in" filter="checkerboard(across)">
                                      <p:cBhvr>
                                        <p:cTn id="27" dur="500"/>
                                        <p:tgtEl>
                                          <p:spTgt spid="58371">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5" presetClass="entr" presetSubtype="10" fill="hold" nodeType="clickEffect">
                                  <p:stCondLst>
                                    <p:cond delay="0"/>
                                  </p:stCondLst>
                                  <p:childTnLst>
                                    <p:set>
                                      <p:cBhvr>
                                        <p:cTn id="31" dur="1" fill="hold">
                                          <p:stCondLst>
                                            <p:cond delay="0"/>
                                          </p:stCondLst>
                                        </p:cTn>
                                        <p:tgtEl>
                                          <p:spTgt spid="58371">
                                            <p:txEl>
                                              <p:pRg st="5" end="5"/>
                                            </p:txEl>
                                          </p:spTgt>
                                        </p:tgtEl>
                                        <p:attrNameLst>
                                          <p:attrName>style.visibility</p:attrName>
                                        </p:attrNameLst>
                                      </p:cBhvr>
                                      <p:to>
                                        <p:strVal val="visible"/>
                                      </p:to>
                                    </p:set>
                                    <p:animEffect transition="in" filter="checkerboard(across)">
                                      <p:cBhvr>
                                        <p:cTn id="32" dur="500"/>
                                        <p:tgtEl>
                                          <p:spTgt spid="58371">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5" presetClass="entr" presetSubtype="10" fill="hold" nodeType="clickEffect">
                                  <p:stCondLst>
                                    <p:cond delay="0"/>
                                  </p:stCondLst>
                                  <p:childTnLst>
                                    <p:set>
                                      <p:cBhvr>
                                        <p:cTn id="36" dur="1" fill="hold">
                                          <p:stCondLst>
                                            <p:cond delay="0"/>
                                          </p:stCondLst>
                                        </p:cTn>
                                        <p:tgtEl>
                                          <p:spTgt spid="58371">
                                            <p:txEl>
                                              <p:pRg st="6" end="6"/>
                                            </p:txEl>
                                          </p:spTgt>
                                        </p:tgtEl>
                                        <p:attrNameLst>
                                          <p:attrName>style.visibility</p:attrName>
                                        </p:attrNameLst>
                                      </p:cBhvr>
                                      <p:to>
                                        <p:strVal val="visible"/>
                                      </p:to>
                                    </p:set>
                                    <p:animEffect transition="in" filter="checkerboard(across)">
                                      <p:cBhvr>
                                        <p:cTn id="37" dur="500"/>
                                        <p:tgtEl>
                                          <p:spTgt spid="58371">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 presetClass="entr" presetSubtype="10" fill="hold" nodeType="clickEffect">
                                  <p:stCondLst>
                                    <p:cond delay="0"/>
                                  </p:stCondLst>
                                  <p:childTnLst>
                                    <p:set>
                                      <p:cBhvr>
                                        <p:cTn id="41" dur="1" fill="hold">
                                          <p:stCondLst>
                                            <p:cond delay="0"/>
                                          </p:stCondLst>
                                        </p:cTn>
                                        <p:tgtEl>
                                          <p:spTgt spid="58371">
                                            <p:txEl>
                                              <p:pRg st="7" end="7"/>
                                            </p:txEl>
                                          </p:spTgt>
                                        </p:tgtEl>
                                        <p:attrNameLst>
                                          <p:attrName>style.visibility</p:attrName>
                                        </p:attrNameLst>
                                      </p:cBhvr>
                                      <p:to>
                                        <p:strVal val="visible"/>
                                      </p:to>
                                    </p:set>
                                    <p:animEffect transition="in" filter="checkerboard(across)">
                                      <p:cBhvr>
                                        <p:cTn id="42" dur="500"/>
                                        <p:tgtEl>
                                          <p:spTgt spid="5837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Rectangle 2"/>
          <p:cNvSpPr>
            <a:spLocks noGrp="1" noChangeArrowheads="1"/>
          </p:cNvSpPr>
          <p:nvPr>
            <p:ph type="title"/>
          </p:nvPr>
        </p:nvSpPr>
        <p:spPr>
          <a:xfrm>
            <a:off x="457200" y="33867"/>
            <a:ext cx="8229600" cy="88053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r>
              <a:rPr lang="en-US" dirty="0" smtClean="0">
                <a:effectLst/>
                <a:latin typeface="Tahoma" charset="0"/>
              </a:rPr>
              <a:t>ER</a:t>
            </a:r>
            <a:endParaRPr lang="en-US" dirty="0">
              <a:effectLst/>
              <a:latin typeface="Tahoma" charset="0"/>
            </a:endParaRPr>
          </a:p>
        </p:txBody>
      </p:sp>
      <p:sp>
        <p:nvSpPr>
          <p:cNvPr id="122882" name="Rectangle 3"/>
          <p:cNvSpPr>
            <a:spLocks noGrp="1" noChangeArrowheads="1"/>
          </p:cNvSpPr>
          <p:nvPr>
            <p:ph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ffectLst/>
              <a:latin typeface="Tahoma" charset="0"/>
            </a:endParaRPr>
          </a:p>
        </p:txBody>
      </p:sp>
      <p:pic>
        <p:nvPicPr>
          <p:cNvPr id="28877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886140"/>
            <a:ext cx="7391400" cy="59718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816168177"/>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5" name="Rectangle 3"/>
          <p:cNvSpPr>
            <a:spLocks noGrp="1" noChangeArrowheads="1"/>
          </p:cNvSpPr>
          <p:nvPr>
            <p:ph idx="1"/>
          </p:nvPr>
        </p:nvSpPr>
        <p:spPr>
          <a:xfrm>
            <a:off x="0" y="228600"/>
            <a:ext cx="8229600" cy="44958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70000"/>
              </a:lnSpc>
              <a:defRPr/>
            </a:pPr>
            <a:r>
              <a:rPr lang="en-US" u="sng" dirty="0">
                <a:latin typeface="Tahoma" charset="0"/>
                <a:cs typeface="+mn-cs"/>
              </a:rPr>
              <a:t>Golgi Apparatus </a:t>
            </a:r>
            <a:r>
              <a:rPr lang="en-US" dirty="0" smtClean="0">
                <a:latin typeface="Tahoma" charset="0"/>
                <a:cs typeface="+mn-cs"/>
              </a:rPr>
              <a:t>-</a:t>
            </a:r>
            <a:endParaRPr lang="en-US" dirty="0">
              <a:latin typeface="Tahoma" charset="0"/>
              <a:cs typeface="+mn-cs"/>
            </a:endParaRPr>
          </a:p>
          <a:p>
            <a:pPr lvl="1" eaLnBrk="1" hangingPunct="1">
              <a:lnSpc>
                <a:spcPct val="70000"/>
              </a:lnSpc>
              <a:defRPr/>
            </a:pPr>
            <a:r>
              <a:rPr lang="en-US" dirty="0">
                <a:latin typeface="Tahoma" charset="0"/>
              </a:rPr>
              <a:t>Flattened membranes and sacs</a:t>
            </a:r>
          </a:p>
          <a:p>
            <a:pPr lvl="1" eaLnBrk="1" hangingPunct="1">
              <a:lnSpc>
                <a:spcPct val="70000"/>
              </a:lnSpc>
              <a:defRPr/>
            </a:pPr>
            <a:r>
              <a:rPr lang="en-US" dirty="0">
                <a:latin typeface="Tahoma" charset="0"/>
              </a:rPr>
              <a:t>Receive vesicles from ER and modify them as the move through the Golgi (get </a:t>
            </a:r>
            <a:r>
              <a:rPr lang="ja-JP" altLang="en-US" dirty="0">
                <a:latin typeface="Tahoma" charset="0"/>
              </a:rPr>
              <a:t>“</a:t>
            </a:r>
            <a:r>
              <a:rPr lang="en-US" dirty="0">
                <a:latin typeface="Tahoma" charset="0"/>
              </a:rPr>
              <a:t>address labels</a:t>
            </a:r>
            <a:r>
              <a:rPr lang="ja-JP" altLang="en-US" dirty="0">
                <a:latin typeface="Tahoma" charset="0"/>
              </a:rPr>
              <a:t>”</a:t>
            </a:r>
            <a:r>
              <a:rPr lang="en-US" dirty="0">
                <a:latin typeface="Tahoma" charset="0"/>
              </a:rPr>
              <a:t>)</a:t>
            </a:r>
          </a:p>
          <a:p>
            <a:pPr lvl="1" eaLnBrk="1" hangingPunct="1">
              <a:lnSpc>
                <a:spcPct val="70000"/>
              </a:lnSpc>
              <a:defRPr/>
            </a:pPr>
            <a:r>
              <a:rPr lang="en-US" dirty="0">
                <a:latin typeface="Tahoma" charset="0"/>
              </a:rPr>
              <a:t>Vesicles then are sent to various locations</a:t>
            </a:r>
          </a:p>
          <a:p>
            <a:pPr lvl="1" eaLnBrk="1" hangingPunct="1">
              <a:lnSpc>
                <a:spcPct val="70000"/>
              </a:lnSpc>
              <a:defRPr/>
            </a:pPr>
            <a:r>
              <a:rPr lang="en-US" dirty="0">
                <a:latin typeface="Tahoma" charset="0"/>
              </a:rPr>
              <a:t>Create lysosomes</a:t>
            </a:r>
          </a:p>
          <a:p>
            <a:pPr>
              <a:defRPr/>
            </a:pPr>
            <a:endParaRPr lang="en-US" dirty="0">
              <a:effectLst/>
              <a:latin typeface="Tahoma" charset="0"/>
              <a:cs typeface="+mn-cs"/>
            </a:endParaRPr>
          </a:p>
        </p:txBody>
      </p:sp>
      <p:pic>
        <p:nvPicPr>
          <p:cNvPr id="8499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505200"/>
            <a:ext cx="4343400" cy="335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8499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67200" y="2613025"/>
            <a:ext cx="4876800" cy="424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7520612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84995">
                                            <p:txEl>
                                              <p:pRg st="0" end="0"/>
                                            </p:txEl>
                                          </p:spTgt>
                                        </p:tgtEl>
                                        <p:attrNameLst>
                                          <p:attrName>style.visibility</p:attrName>
                                        </p:attrNameLst>
                                      </p:cBhvr>
                                      <p:to>
                                        <p:strVal val="visible"/>
                                      </p:to>
                                    </p:set>
                                    <p:animEffect transition="in" filter="blinds(horizontal)">
                                      <p:cBhvr>
                                        <p:cTn id="7" dur="500"/>
                                        <p:tgtEl>
                                          <p:spTgt spid="8499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84995">
                                            <p:txEl>
                                              <p:pRg st="1" end="1"/>
                                            </p:txEl>
                                          </p:spTgt>
                                        </p:tgtEl>
                                        <p:attrNameLst>
                                          <p:attrName>style.visibility</p:attrName>
                                        </p:attrNameLst>
                                      </p:cBhvr>
                                      <p:to>
                                        <p:strVal val="visible"/>
                                      </p:to>
                                    </p:set>
                                    <p:animEffect transition="in" filter="blinds(horizontal)">
                                      <p:cBhvr>
                                        <p:cTn id="12" dur="500"/>
                                        <p:tgtEl>
                                          <p:spTgt spid="8499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84995">
                                            <p:txEl>
                                              <p:pRg st="2" end="2"/>
                                            </p:txEl>
                                          </p:spTgt>
                                        </p:tgtEl>
                                        <p:attrNameLst>
                                          <p:attrName>style.visibility</p:attrName>
                                        </p:attrNameLst>
                                      </p:cBhvr>
                                      <p:to>
                                        <p:strVal val="visible"/>
                                      </p:to>
                                    </p:set>
                                    <p:animEffect transition="in" filter="blinds(horizontal)">
                                      <p:cBhvr>
                                        <p:cTn id="17" dur="500"/>
                                        <p:tgtEl>
                                          <p:spTgt spid="8499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84995">
                                            <p:txEl>
                                              <p:pRg st="3" end="3"/>
                                            </p:txEl>
                                          </p:spTgt>
                                        </p:tgtEl>
                                        <p:attrNameLst>
                                          <p:attrName>style.visibility</p:attrName>
                                        </p:attrNameLst>
                                      </p:cBhvr>
                                      <p:to>
                                        <p:strVal val="visible"/>
                                      </p:to>
                                    </p:set>
                                    <p:animEffect transition="in" filter="blinds(horizontal)">
                                      <p:cBhvr>
                                        <p:cTn id="22" dur="500"/>
                                        <p:tgtEl>
                                          <p:spTgt spid="84995">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84995">
                                            <p:txEl>
                                              <p:pRg st="4" end="4"/>
                                            </p:txEl>
                                          </p:spTgt>
                                        </p:tgtEl>
                                        <p:attrNameLst>
                                          <p:attrName>style.visibility</p:attrName>
                                        </p:attrNameLst>
                                      </p:cBhvr>
                                      <p:to>
                                        <p:strVal val="visible"/>
                                      </p:to>
                                    </p:set>
                                    <p:animEffect transition="in" filter="blinds(horizontal)">
                                      <p:cBhvr>
                                        <p:cTn id="27" dur="500"/>
                                        <p:tgtEl>
                                          <p:spTgt spid="8499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Rectangle 2"/>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ffectLst/>
              <a:latin typeface="Tahoma" charset="0"/>
            </a:endParaRPr>
          </a:p>
        </p:txBody>
      </p:sp>
      <p:sp>
        <p:nvSpPr>
          <p:cNvPr id="125954" name="Rectangle 3"/>
          <p:cNvSpPr>
            <a:spLocks noGrp="1" noChangeArrowheads="1"/>
          </p:cNvSpPr>
          <p:nvPr>
            <p:ph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ffectLst/>
              <a:latin typeface="Tahoma" charset="0"/>
            </a:endParaRPr>
          </a:p>
        </p:txBody>
      </p:sp>
      <p:pic>
        <p:nvPicPr>
          <p:cNvPr id="28774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933575"/>
            <a:ext cx="6467475" cy="4924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91454635"/>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Organelles that Capture and Release Energy</a:t>
            </a:r>
            <a:endParaRPr lang="en-US" dirty="0"/>
          </a:p>
        </p:txBody>
      </p:sp>
    </p:spTree>
    <p:extLst>
      <p:ext uri="{BB962C8B-B14F-4D97-AF65-F5344CB8AC3E}">
        <p14:creationId xmlns:p14="http://schemas.microsoft.com/office/powerpoint/2010/main" val="2609987286"/>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Rectangle 3"/>
          <p:cNvSpPr>
            <a:spLocks noGrp="1" noChangeArrowheads="1"/>
          </p:cNvSpPr>
          <p:nvPr>
            <p:ph idx="1"/>
          </p:nvPr>
        </p:nvSpPr>
        <p:spPr>
          <a:xfrm>
            <a:off x="0" y="0"/>
            <a:ext cx="9144000" cy="44958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lnSpcReduction="10000"/>
          </a:bodyPr>
          <a:lstStyle/>
          <a:p>
            <a:pPr eaLnBrk="1" hangingPunct="1">
              <a:lnSpc>
                <a:spcPct val="90000"/>
              </a:lnSpc>
              <a:defRPr/>
            </a:pPr>
            <a:r>
              <a:rPr lang="en-US" sz="2400" dirty="0">
                <a:solidFill>
                  <a:schemeClr val="tx2">
                    <a:lumMod val="50000"/>
                  </a:schemeClr>
                </a:solidFill>
                <a:latin typeface="Tahoma" charset="0"/>
                <a:cs typeface="+mn-cs"/>
              </a:rPr>
              <a:t>Plastid – </a:t>
            </a:r>
          </a:p>
          <a:p>
            <a:pPr lvl="1" eaLnBrk="1" hangingPunct="1">
              <a:lnSpc>
                <a:spcPct val="90000"/>
              </a:lnSpc>
              <a:defRPr/>
            </a:pPr>
            <a:r>
              <a:rPr lang="en-US" sz="2400" dirty="0">
                <a:solidFill>
                  <a:schemeClr val="tx2">
                    <a:lumMod val="50000"/>
                  </a:schemeClr>
                </a:solidFill>
                <a:latin typeface="Tahoma" charset="0"/>
              </a:rPr>
              <a:t>plant organelles that have their own DNA and perform specific </a:t>
            </a:r>
            <a:r>
              <a:rPr lang="en-US" sz="2400" dirty="0" smtClean="0">
                <a:solidFill>
                  <a:schemeClr val="tx2">
                    <a:lumMod val="50000"/>
                  </a:schemeClr>
                </a:solidFill>
                <a:latin typeface="Tahoma" charset="0"/>
              </a:rPr>
              <a:t>functions (Example:  Chloroplasts)</a:t>
            </a:r>
            <a:endParaRPr lang="en-US" sz="2400" dirty="0">
              <a:solidFill>
                <a:schemeClr val="tx2">
                  <a:lumMod val="50000"/>
                </a:schemeClr>
              </a:solidFill>
              <a:latin typeface="Tahoma" charset="0"/>
            </a:endParaRPr>
          </a:p>
          <a:p>
            <a:pPr eaLnBrk="1" hangingPunct="1">
              <a:lnSpc>
                <a:spcPct val="90000"/>
              </a:lnSpc>
              <a:defRPr/>
            </a:pPr>
            <a:r>
              <a:rPr lang="en-US" sz="2400" u="sng" dirty="0">
                <a:latin typeface="Tahoma" charset="0"/>
                <a:cs typeface="+mn-cs"/>
              </a:rPr>
              <a:t>Chloroplast</a:t>
            </a:r>
            <a:r>
              <a:rPr lang="en-US" sz="2400" dirty="0">
                <a:latin typeface="Tahoma" charset="0"/>
                <a:cs typeface="+mn-cs"/>
              </a:rPr>
              <a:t> – </a:t>
            </a:r>
          </a:p>
          <a:p>
            <a:pPr lvl="1" eaLnBrk="1" hangingPunct="1">
              <a:lnSpc>
                <a:spcPct val="90000"/>
              </a:lnSpc>
              <a:defRPr/>
            </a:pPr>
            <a:r>
              <a:rPr lang="en-US" sz="2400" dirty="0" smtClean="0">
                <a:latin typeface="Tahoma" charset="0"/>
              </a:rPr>
              <a:t>Membrane bound organelle</a:t>
            </a:r>
          </a:p>
          <a:p>
            <a:pPr lvl="1" eaLnBrk="1" hangingPunct="1">
              <a:lnSpc>
                <a:spcPct val="90000"/>
              </a:lnSpc>
              <a:defRPr/>
            </a:pPr>
            <a:r>
              <a:rPr lang="en-US" sz="2400" dirty="0" smtClean="0">
                <a:latin typeface="Tahoma" charset="0"/>
              </a:rPr>
              <a:t>use </a:t>
            </a:r>
            <a:r>
              <a:rPr lang="en-US" sz="2400" dirty="0">
                <a:latin typeface="Tahoma" charset="0"/>
              </a:rPr>
              <a:t>light </a:t>
            </a:r>
            <a:r>
              <a:rPr lang="en-US" sz="2400" dirty="0" smtClean="0">
                <a:latin typeface="Tahoma" charset="0"/>
              </a:rPr>
              <a:t>energy from the sun </a:t>
            </a:r>
            <a:r>
              <a:rPr lang="en-US" sz="2400" dirty="0">
                <a:latin typeface="Tahoma" charset="0"/>
              </a:rPr>
              <a:t>to make </a:t>
            </a:r>
            <a:r>
              <a:rPr lang="en-US" sz="2400" dirty="0" smtClean="0">
                <a:latin typeface="Tahoma" charset="0"/>
              </a:rPr>
              <a:t>carbohydrates (photosynthesis)</a:t>
            </a:r>
            <a:endParaRPr lang="en-US" sz="2400" dirty="0">
              <a:latin typeface="Tahoma" charset="0"/>
            </a:endParaRPr>
          </a:p>
          <a:p>
            <a:pPr eaLnBrk="1" hangingPunct="1">
              <a:lnSpc>
                <a:spcPct val="90000"/>
              </a:lnSpc>
              <a:defRPr/>
            </a:pPr>
            <a:r>
              <a:rPr lang="en-US" sz="2400" dirty="0">
                <a:solidFill>
                  <a:schemeClr val="tx2">
                    <a:lumMod val="50000"/>
                  </a:schemeClr>
                </a:solidFill>
                <a:latin typeface="Tahoma" charset="0"/>
                <a:cs typeface="+mn-cs"/>
              </a:rPr>
              <a:t>Thylakoids – </a:t>
            </a:r>
          </a:p>
          <a:p>
            <a:pPr lvl="1" eaLnBrk="1" hangingPunct="1">
              <a:lnSpc>
                <a:spcPct val="90000"/>
              </a:lnSpc>
              <a:defRPr/>
            </a:pPr>
            <a:r>
              <a:rPr lang="en-US" sz="2400" dirty="0">
                <a:solidFill>
                  <a:schemeClr val="tx2">
                    <a:lumMod val="50000"/>
                  </a:schemeClr>
                </a:solidFill>
                <a:latin typeface="Tahoma" charset="0"/>
              </a:rPr>
              <a:t>flat membranous sacs that contain chlorophyll (where photosynthesis takes place)</a:t>
            </a:r>
          </a:p>
          <a:p>
            <a:pPr eaLnBrk="1" hangingPunct="1">
              <a:lnSpc>
                <a:spcPct val="90000"/>
              </a:lnSpc>
              <a:defRPr/>
            </a:pPr>
            <a:r>
              <a:rPr lang="en-US" sz="2400" dirty="0">
                <a:latin typeface="Tahoma" charset="0"/>
                <a:cs typeface="+mn-cs"/>
              </a:rPr>
              <a:t>Chlorophyll –</a:t>
            </a:r>
          </a:p>
          <a:p>
            <a:pPr lvl="1" eaLnBrk="1" hangingPunct="1">
              <a:lnSpc>
                <a:spcPct val="90000"/>
              </a:lnSpc>
              <a:defRPr/>
            </a:pPr>
            <a:r>
              <a:rPr lang="en-US" sz="2400" dirty="0">
                <a:latin typeface="Tahoma" charset="0"/>
              </a:rPr>
              <a:t>green pigment that absorbs light energy in plants</a:t>
            </a:r>
          </a:p>
          <a:p>
            <a:pPr>
              <a:lnSpc>
                <a:spcPct val="90000"/>
              </a:lnSpc>
              <a:defRPr/>
            </a:pPr>
            <a:endParaRPr lang="en-US" sz="2800" dirty="0">
              <a:effectLst/>
              <a:latin typeface="Tahoma" charset="0"/>
              <a:cs typeface="+mn-cs"/>
            </a:endParaRPr>
          </a:p>
          <a:p>
            <a:pPr>
              <a:lnSpc>
                <a:spcPct val="90000"/>
              </a:lnSpc>
              <a:defRPr/>
            </a:pPr>
            <a:endParaRPr lang="en-US" sz="2800" dirty="0">
              <a:effectLst/>
              <a:latin typeface="Tahoma" charset="0"/>
              <a:cs typeface="+mn-cs"/>
            </a:endParaRPr>
          </a:p>
        </p:txBody>
      </p:sp>
      <p:pic>
        <p:nvPicPr>
          <p:cNvPr id="6042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4540250"/>
            <a:ext cx="2486025" cy="2317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6042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572000"/>
            <a:ext cx="3048000"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15765264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60419">
                                            <p:txEl>
                                              <p:pRg st="0" end="0"/>
                                            </p:txEl>
                                          </p:spTgt>
                                        </p:tgtEl>
                                        <p:attrNameLst>
                                          <p:attrName>style.visibility</p:attrName>
                                        </p:attrNameLst>
                                      </p:cBhvr>
                                      <p:to>
                                        <p:strVal val="visible"/>
                                      </p:to>
                                    </p:set>
                                    <p:animEffect transition="in" filter="checkerboard(across)">
                                      <p:cBhvr>
                                        <p:cTn id="7" dur="500"/>
                                        <p:tgtEl>
                                          <p:spTgt spid="6041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60419">
                                            <p:txEl>
                                              <p:pRg st="1" end="1"/>
                                            </p:txEl>
                                          </p:spTgt>
                                        </p:tgtEl>
                                        <p:attrNameLst>
                                          <p:attrName>style.visibility</p:attrName>
                                        </p:attrNameLst>
                                      </p:cBhvr>
                                      <p:to>
                                        <p:strVal val="visible"/>
                                      </p:to>
                                    </p:set>
                                    <p:animEffect transition="in" filter="checkerboard(across)">
                                      <p:cBhvr>
                                        <p:cTn id="12" dur="500"/>
                                        <p:tgtEl>
                                          <p:spTgt spid="6041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nodeType="clickEffect">
                                  <p:stCondLst>
                                    <p:cond delay="0"/>
                                  </p:stCondLst>
                                  <p:childTnLst>
                                    <p:set>
                                      <p:cBhvr>
                                        <p:cTn id="16" dur="1" fill="hold">
                                          <p:stCondLst>
                                            <p:cond delay="0"/>
                                          </p:stCondLst>
                                        </p:cTn>
                                        <p:tgtEl>
                                          <p:spTgt spid="60419">
                                            <p:txEl>
                                              <p:pRg st="2" end="2"/>
                                            </p:txEl>
                                          </p:spTgt>
                                        </p:tgtEl>
                                        <p:attrNameLst>
                                          <p:attrName>style.visibility</p:attrName>
                                        </p:attrNameLst>
                                      </p:cBhvr>
                                      <p:to>
                                        <p:strVal val="visible"/>
                                      </p:to>
                                    </p:set>
                                    <p:animEffect transition="in" filter="checkerboard(across)">
                                      <p:cBhvr>
                                        <p:cTn id="17" dur="500"/>
                                        <p:tgtEl>
                                          <p:spTgt spid="6041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60419">
                                            <p:txEl>
                                              <p:pRg st="3" end="3"/>
                                            </p:txEl>
                                          </p:spTgt>
                                        </p:tgtEl>
                                        <p:attrNameLst>
                                          <p:attrName>style.visibility</p:attrName>
                                        </p:attrNameLst>
                                      </p:cBhvr>
                                      <p:to>
                                        <p:strVal val="visible"/>
                                      </p:to>
                                    </p:set>
                                    <p:animEffect transition="in" filter="checkerboard(across)">
                                      <p:cBhvr>
                                        <p:cTn id="22" dur="500"/>
                                        <p:tgtEl>
                                          <p:spTgt spid="60419">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10" fill="hold" nodeType="clickEffect">
                                  <p:stCondLst>
                                    <p:cond delay="0"/>
                                  </p:stCondLst>
                                  <p:childTnLst>
                                    <p:set>
                                      <p:cBhvr>
                                        <p:cTn id="26" dur="1" fill="hold">
                                          <p:stCondLst>
                                            <p:cond delay="0"/>
                                          </p:stCondLst>
                                        </p:cTn>
                                        <p:tgtEl>
                                          <p:spTgt spid="60419">
                                            <p:txEl>
                                              <p:pRg st="4" end="4"/>
                                            </p:txEl>
                                          </p:spTgt>
                                        </p:tgtEl>
                                        <p:attrNameLst>
                                          <p:attrName>style.visibility</p:attrName>
                                        </p:attrNameLst>
                                      </p:cBhvr>
                                      <p:to>
                                        <p:strVal val="visible"/>
                                      </p:to>
                                    </p:set>
                                    <p:animEffect transition="in" filter="checkerboard(across)">
                                      <p:cBhvr>
                                        <p:cTn id="27" dur="500"/>
                                        <p:tgtEl>
                                          <p:spTgt spid="60419">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5" presetClass="entr" presetSubtype="10" fill="hold" nodeType="clickEffect">
                                  <p:stCondLst>
                                    <p:cond delay="0"/>
                                  </p:stCondLst>
                                  <p:childTnLst>
                                    <p:set>
                                      <p:cBhvr>
                                        <p:cTn id="31" dur="1" fill="hold">
                                          <p:stCondLst>
                                            <p:cond delay="0"/>
                                          </p:stCondLst>
                                        </p:cTn>
                                        <p:tgtEl>
                                          <p:spTgt spid="60419">
                                            <p:txEl>
                                              <p:pRg st="5" end="5"/>
                                            </p:txEl>
                                          </p:spTgt>
                                        </p:tgtEl>
                                        <p:attrNameLst>
                                          <p:attrName>style.visibility</p:attrName>
                                        </p:attrNameLst>
                                      </p:cBhvr>
                                      <p:to>
                                        <p:strVal val="visible"/>
                                      </p:to>
                                    </p:set>
                                    <p:animEffect transition="in" filter="checkerboard(across)">
                                      <p:cBhvr>
                                        <p:cTn id="32" dur="500"/>
                                        <p:tgtEl>
                                          <p:spTgt spid="60419">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5" presetClass="entr" presetSubtype="10" fill="hold" nodeType="clickEffect">
                                  <p:stCondLst>
                                    <p:cond delay="0"/>
                                  </p:stCondLst>
                                  <p:childTnLst>
                                    <p:set>
                                      <p:cBhvr>
                                        <p:cTn id="36" dur="1" fill="hold">
                                          <p:stCondLst>
                                            <p:cond delay="0"/>
                                          </p:stCondLst>
                                        </p:cTn>
                                        <p:tgtEl>
                                          <p:spTgt spid="60419">
                                            <p:txEl>
                                              <p:pRg st="6" end="6"/>
                                            </p:txEl>
                                          </p:spTgt>
                                        </p:tgtEl>
                                        <p:attrNameLst>
                                          <p:attrName>style.visibility</p:attrName>
                                        </p:attrNameLst>
                                      </p:cBhvr>
                                      <p:to>
                                        <p:strVal val="visible"/>
                                      </p:to>
                                    </p:set>
                                    <p:animEffect transition="in" filter="checkerboard(across)">
                                      <p:cBhvr>
                                        <p:cTn id="37" dur="500"/>
                                        <p:tgtEl>
                                          <p:spTgt spid="60419">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 presetClass="entr" presetSubtype="10" fill="hold" nodeType="clickEffect">
                                  <p:stCondLst>
                                    <p:cond delay="0"/>
                                  </p:stCondLst>
                                  <p:childTnLst>
                                    <p:set>
                                      <p:cBhvr>
                                        <p:cTn id="41" dur="1" fill="hold">
                                          <p:stCondLst>
                                            <p:cond delay="0"/>
                                          </p:stCondLst>
                                        </p:cTn>
                                        <p:tgtEl>
                                          <p:spTgt spid="60419">
                                            <p:txEl>
                                              <p:pRg st="7" end="7"/>
                                            </p:txEl>
                                          </p:spTgt>
                                        </p:tgtEl>
                                        <p:attrNameLst>
                                          <p:attrName>style.visibility</p:attrName>
                                        </p:attrNameLst>
                                      </p:cBhvr>
                                      <p:to>
                                        <p:strVal val="visible"/>
                                      </p:to>
                                    </p:set>
                                    <p:animEffect transition="in" filter="checkerboard(across)">
                                      <p:cBhvr>
                                        <p:cTn id="42" dur="500"/>
                                        <p:tgtEl>
                                          <p:spTgt spid="60419">
                                            <p:txEl>
                                              <p:pRg st="7" end="7"/>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5" presetClass="entr" presetSubtype="10" fill="hold" nodeType="clickEffect">
                                  <p:stCondLst>
                                    <p:cond delay="0"/>
                                  </p:stCondLst>
                                  <p:childTnLst>
                                    <p:set>
                                      <p:cBhvr>
                                        <p:cTn id="46" dur="1" fill="hold">
                                          <p:stCondLst>
                                            <p:cond delay="0"/>
                                          </p:stCondLst>
                                        </p:cTn>
                                        <p:tgtEl>
                                          <p:spTgt spid="60419">
                                            <p:txEl>
                                              <p:pRg st="8" end="8"/>
                                            </p:txEl>
                                          </p:spTgt>
                                        </p:tgtEl>
                                        <p:attrNameLst>
                                          <p:attrName>style.visibility</p:attrName>
                                        </p:attrNameLst>
                                      </p:cBhvr>
                                      <p:to>
                                        <p:strVal val="visible"/>
                                      </p:to>
                                    </p:set>
                                    <p:animEffect transition="in" filter="checkerboard(across)">
                                      <p:cBhvr>
                                        <p:cTn id="47" dur="500"/>
                                        <p:tgtEl>
                                          <p:spTgt spid="6041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Rectangle 2"/>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ffectLst/>
              <a:latin typeface="Tahoma" charset="0"/>
            </a:endParaRPr>
          </a:p>
        </p:txBody>
      </p:sp>
      <p:sp>
        <p:nvSpPr>
          <p:cNvPr id="143362" name="Rectangle 3"/>
          <p:cNvSpPr>
            <a:spLocks noGrp="1" noChangeArrowheads="1"/>
          </p:cNvSpPr>
          <p:nvPr>
            <p:ph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ffectLst/>
              <a:latin typeface="Tahoma" charset="0"/>
            </a:endParaRPr>
          </a:p>
        </p:txBody>
      </p:sp>
      <p:pic>
        <p:nvPicPr>
          <p:cNvPr id="28979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4500" y="1352550"/>
            <a:ext cx="5715000" cy="415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4157929747"/>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3"/>
          <p:cNvSpPr>
            <a:spLocks noGrp="1" noChangeArrowheads="1"/>
          </p:cNvSpPr>
          <p:nvPr>
            <p:ph idx="1"/>
          </p:nvPr>
        </p:nvSpPr>
        <p:spPr>
          <a:xfrm>
            <a:off x="0" y="0"/>
            <a:ext cx="9144000" cy="57912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70000"/>
              </a:lnSpc>
              <a:defRPr/>
            </a:pPr>
            <a:r>
              <a:rPr lang="en-US" u="sng" dirty="0">
                <a:latin typeface="Tahoma" charset="0"/>
                <a:cs typeface="+mn-cs"/>
              </a:rPr>
              <a:t>Mitochondria</a:t>
            </a:r>
            <a:r>
              <a:rPr lang="en-US" dirty="0">
                <a:latin typeface="Tahoma" charset="0"/>
                <a:cs typeface="+mn-cs"/>
              </a:rPr>
              <a:t> – </a:t>
            </a:r>
          </a:p>
          <a:p>
            <a:pPr lvl="1" eaLnBrk="1" hangingPunct="1">
              <a:lnSpc>
                <a:spcPct val="70000"/>
              </a:lnSpc>
              <a:defRPr/>
            </a:pPr>
            <a:r>
              <a:rPr lang="en-US" dirty="0" smtClean="0">
                <a:latin typeface="Tahoma" charset="0"/>
              </a:rPr>
              <a:t>“Power house” of the cell</a:t>
            </a:r>
          </a:p>
          <a:p>
            <a:pPr lvl="1" eaLnBrk="1" hangingPunct="1">
              <a:lnSpc>
                <a:spcPct val="70000"/>
              </a:lnSpc>
              <a:defRPr/>
            </a:pPr>
            <a:r>
              <a:rPr lang="en-US" dirty="0" smtClean="0">
                <a:latin typeface="Tahoma" charset="0"/>
              </a:rPr>
              <a:t>takes </a:t>
            </a:r>
            <a:r>
              <a:rPr lang="en-US" dirty="0">
                <a:latin typeface="Tahoma" charset="0"/>
              </a:rPr>
              <a:t>organic molecules and makes </a:t>
            </a:r>
            <a:r>
              <a:rPr lang="en-US" b="1" u="sng" dirty="0">
                <a:solidFill>
                  <a:schemeClr val="accent1"/>
                </a:solidFill>
                <a:latin typeface="Tahoma" charset="0"/>
              </a:rPr>
              <a:t>ATP</a:t>
            </a:r>
            <a:r>
              <a:rPr lang="en-US" dirty="0">
                <a:latin typeface="Tahoma" charset="0"/>
              </a:rPr>
              <a:t> (adenosine triphosphate)</a:t>
            </a:r>
          </a:p>
          <a:p>
            <a:pPr lvl="1" eaLnBrk="1" hangingPunct="1">
              <a:lnSpc>
                <a:spcPct val="70000"/>
              </a:lnSpc>
              <a:defRPr/>
            </a:pPr>
            <a:r>
              <a:rPr lang="en-US" dirty="0" smtClean="0">
                <a:latin typeface="Tahoma" charset="0"/>
              </a:rPr>
              <a:t>Membrane </a:t>
            </a:r>
            <a:r>
              <a:rPr lang="en-US" dirty="0">
                <a:latin typeface="Tahoma" charset="0"/>
              </a:rPr>
              <a:t>bound organelle</a:t>
            </a:r>
          </a:p>
          <a:p>
            <a:pPr lvl="2" eaLnBrk="1" hangingPunct="1">
              <a:lnSpc>
                <a:spcPct val="70000"/>
              </a:lnSpc>
              <a:defRPr/>
            </a:pPr>
            <a:r>
              <a:rPr lang="en-US" dirty="0">
                <a:latin typeface="Tahoma" charset="0"/>
              </a:rPr>
              <a:t>Inner membrane has many folds for reactions to occur (called cristae)</a:t>
            </a:r>
          </a:p>
          <a:p>
            <a:pPr eaLnBrk="1" hangingPunct="1">
              <a:lnSpc>
                <a:spcPct val="70000"/>
              </a:lnSpc>
              <a:defRPr/>
            </a:pPr>
            <a:r>
              <a:rPr lang="en-US" dirty="0">
                <a:latin typeface="Tahoma" charset="0"/>
                <a:cs typeface="+mn-cs"/>
              </a:rPr>
              <a:t>Which cells would you think have the most mitochondria? </a:t>
            </a:r>
          </a:p>
          <a:p>
            <a:pPr lvl="1" eaLnBrk="1" hangingPunct="1">
              <a:lnSpc>
                <a:spcPct val="70000"/>
              </a:lnSpc>
              <a:defRPr/>
            </a:pPr>
            <a:r>
              <a:rPr lang="en-US" dirty="0">
                <a:latin typeface="Tahoma" charset="0"/>
              </a:rPr>
              <a:t>Muscle cells</a:t>
            </a:r>
          </a:p>
          <a:p>
            <a:pPr>
              <a:defRPr/>
            </a:pPr>
            <a:endParaRPr lang="en-US" sz="3600" dirty="0">
              <a:effectLst/>
              <a:latin typeface="Tahoma" charset="0"/>
              <a:cs typeface="+mn-cs"/>
            </a:endParaRPr>
          </a:p>
          <a:p>
            <a:pPr>
              <a:defRPr/>
            </a:pPr>
            <a:endParaRPr lang="en-US" dirty="0">
              <a:effectLst/>
              <a:latin typeface="Tahoma" charset="0"/>
              <a:cs typeface="+mn-cs"/>
            </a:endParaRPr>
          </a:p>
        </p:txBody>
      </p:sp>
      <p:pic>
        <p:nvPicPr>
          <p:cNvPr id="5734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13488" y="3962400"/>
            <a:ext cx="2830512" cy="289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734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78138" y="3505200"/>
            <a:ext cx="3236912" cy="335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5544719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57347">
                                            <p:txEl>
                                              <p:pRg st="0" end="0"/>
                                            </p:txEl>
                                          </p:spTgt>
                                        </p:tgtEl>
                                        <p:attrNameLst>
                                          <p:attrName>style.visibility</p:attrName>
                                        </p:attrNameLst>
                                      </p:cBhvr>
                                      <p:to>
                                        <p:strVal val="visible"/>
                                      </p:to>
                                    </p:set>
                                    <p:animEffect transition="in" filter="checkerboard(across)">
                                      <p:cBhvr>
                                        <p:cTn id="7" dur="500"/>
                                        <p:tgtEl>
                                          <p:spTgt spid="5734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57347">
                                            <p:txEl>
                                              <p:pRg st="1" end="1"/>
                                            </p:txEl>
                                          </p:spTgt>
                                        </p:tgtEl>
                                        <p:attrNameLst>
                                          <p:attrName>style.visibility</p:attrName>
                                        </p:attrNameLst>
                                      </p:cBhvr>
                                      <p:to>
                                        <p:strVal val="visible"/>
                                      </p:to>
                                    </p:set>
                                    <p:animEffect transition="in" filter="checkerboard(across)">
                                      <p:cBhvr>
                                        <p:cTn id="12" dur="500"/>
                                        <p:tgtEl>
                                          <p:spTgt spid="5734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nodeType="clickEffect">
                                  <p:stCondLst>
                                    <p:cond delay="0"/>
                                  </p:stCondLst>
                                  <p:childTnLst>
                                    <p:set>
                                      <p:cBhvr>
                                        <p:cTn id="16" dur="1" fill="hold">
                                          <p:stCondLst>
                                            <p:cond delay="0"/>
                                          </p:stCondLst>
                                        </p:cTn>
                                        <p:tgtEl>
                                          <p:spTgt spid="57347">
                                            <p:txEl>
                                              <p:pRg st="2" end="2"/>
                                            </p:txEl>
                                          </p:spTgt>
                                        </p:tgtEl>
                                        <p:attrNameLst>
                                          <p:attrName>style.visibility</p:attrName>
                                        </p:attrNameLst>
                                      </p:cBhvr>
                                      <p:to>
                                        <p:strVal val="visible"/>
                                      </p:to>
                                    </p:set>
                                    <p:animEffect transition="in" filter="checkerboard(across)">
                                      <p:cBhvr>
                                        <p:cTn id="17" dur="500"/>
                                        <p:tgtEl>
                                          <p:spTgt spid="5734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nodeType="clickEffect">
                                  <p:stCondLst>
                                    <p:cond delay="0"/>
                                  </p:stCondLst>
                                  <p:childTnLst>
                                    <p:set>
                                      <p:cBhvr>
                                        <p:cTn id="21" dur="1" fill="hold">
                                          <p:stCondLst>
                                            <p:cond delay="0"/>
                                          </p:stCondLst>
                                        </p:cTn>
                                        <p:tgtEl>
                                          <p:spTgt spid="57347">
                                            <p:txEl>
                                              <p:pRg st="3" end="3"/>
                                            </p:txEl>
                                          </p:spTgt>
                                        </p:tgtEl>
                                        <p:attrNameLst>
                                          <p:attrName>style.visibility</p:attrName>
                                        </p:attrNameLst>
                                      </p:cBhvr>
                                      <p:to>
                                        <p:strVal val="visible"/>
                                      </p:to>
                                    </p:set>
                                    <p:animEffect transition="in" filter="checkerboard(across)">
                                      <p:cBhvr>
                                        <p:cTn id="22" dur="500"/>
                                        <p:tgtEl>
                                          <p:spTgt spid="57347">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10" fill="hold" nodeType="clickEffect">
                                  <p:stCondLst>
                                    <p:cond delay="0"/>
                                  </p:stCondLst>
                                  <p:childTnLst>
                                    <p:set>
                                      <p:cBhvr>
                                        <p:cTn id="26" dur="1" fill="hold">
                                          <p:stCondLst>
                                            <p:cond delay="0"/>
                                          </p:stCondLst>
                                        </p:cTn>
                                        <p:tgtEl>
                                          <p:spTgt spid="57347">
                                            <p:txEl>
                                              <p:pRg st="4" end="4"/>
                                            </p:txEl>
                                          </p:spTgt>
                                        </p:tgtEl>
                                        <p:attrNameLst>
                                          <p:attrName>style.visibility</p:attrName>
                                        </p:attrNameLst>
                                      </p:cBhvr>
                                      <p:to>
                                        <p:strVal val="visible"/>
                                      </p:to>
                                    </p:set>
                                    <p:animEffect transition="in" filter="checkerboard(across)">
                                      <p:cBhvr>
                                        <p:cTn id="27" dur="500"/>
                                        <p:tgtEl>
                                          <p:spTgt spid="57347">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5" presetClass="entr" presetSubtype="10" fill="hold" nodeType="clickEffect">
                                  <p:stCondLst>
                                    <p:cond delay="0"/>
                                  </p:stCondLst>
                                  <p:childTnLst>
                                    <p:set>
                                      <p:cBhvr>
                                        <p:cTn id="31" dur="1" fill="hold">
                                          <p:stCondLst>
                                            <p:cond delay="0"/>
                                          </p:stCondLst>
                                        </p:cTn>
                                        <p:tgtEl>
                                          <p:spTgt spid="57347">
                                            <p:txEl>
                                              <p:pRg st="5" end="5"/>
                                            </p:txEl>
                                          </p:spTgt>
                                        </p:tgtEl>
                                        <p:attrNameLst>
                                          <p:attrName>style.visibility</p:attrName>
                                        </p:attrNameLst>
                                      </p:cBhvr>
                                      <p:to>
                                        <p:strVal val="visible"/>
                                      </p:to>
                                    </p:set>
                                    <p:animEffect transition="in" filter="checkerboard(across)">
                                      <p:cBhvr>
                                        <p:cTn id="32" dur="500"/>
                                        <p:tgtEl>
                                          <p:spTgt spid="57347">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5" presetClass="entr" presetSubtype="10" fill="hold" nodeType="clickEffect">
                                  <p:stCondLst>
                                    <p:cond delay="0"/>
                                  </p:stCondLst>
                                  <p:childTnLst>
                                    <p:set>
                                      <p:cBhvr>
                                        <p:cTn id="36" dur="1" fill="hold">
                                          <p:stCondLst>
                                            <p:cond delay="0"/>
                                          </p:stCondLst>
                                        </p:cTn>
                                        <p:tgtEl>
                                          <p:spTgt spid="57347">
                                            <p:txEl>
                                              <p:pRg st="6" end="6"/>
                                            </p:txEl>
                                          </p:spTgt>
                                        </p:tgtEl>
                                        <p:attrNameLst>
                                          <p:attrName>style.visibility</p:attrName>
                                        </p:attrNameLst>
                                      </p:cBhvr>
                                      <p:to>
                                        <p:strVal val="visible"/>
                                      </p:to>
                                    </p:set>
                                    <p:animEffect transition="in" filter="checkerboard(across)">
                                      <p:cBhvr>
                                        <p:cTn id="37" dur="500"/>
                                        <p:tgtEl>
                                          <p:spTgt spid="5734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Cell Boundaries</a:t>
            </a:r>
            <a:endParaRPr lang="en-US" dirty="0"/>
          </a:p>
        </p:txBody>
      </p:sp>
      <p:sp>
        <p:nvSpPr>
          <p:cNvPr id="3" name="Content Placeholder 2"/>
          <p:cNvSpPr>
            <a:spLocks noGrp="1"/>
          </p:cNvSpPr>
          <p:nvPr>
            <p:ph idx="1"/>
          </p:nvPr>
        </p:nvSpPr>
        <p:spPr/>
        <p:txBody>
          <a:bodyPr/>
          <a:lstStyle/>
          <a:p>
            <a:endParaRPr lang="en-US" dirty="0"/>
          </a:p>
        </p:txBody>
      </p:sp>
    </p:spTree>
    <p:extLst>
      <p:ext uri="{BB962C8B-B14F-4D97-AF65-F5344CB8AC3E}">
        <p14:creationId xmlns:p14="http://schemas.microsoft.com/office/powerpoint/2010/main" val="632266928"/>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9" name="Rectangle 3"/>
          <p:cNvSpPr>
            <a:spLocks noGrp="1" noChangeArrowheads="1"/>
          </p:cNvSpPr>
          <p:nvPr>
            <p:ph idx="1"/>
          </p:nvPr>
        </p:nvSpPr>
        <p:spPr>
          <a:xfrm>
            <a:off x="304800" y="381000"/>
            <a:ext cx="8229600" cy="44958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70000"/>
              </a:lnSpc>
              <a:defRPr/>
            </a:pPr>
            <a:r>
              <a:rPr lang="en-US" u="sng" dirty="0">
                <a:latin typeface="Tahoma" charset="0"/>
                <a:cs typeface="+mn-cs"/>
              </a:rPr>
              <a:t>Cell wall </a:t>
            </a:r>
            <a:r>
              <a:rPr lang="en-US" dirty="0">
                <a:latin typeface="Tahoma" charset="0"/>
                <a:cs typeface="+mn-cs"/>
              </a:rPr>
              <a:t>– </a:t>
            </a:r>
            <a:endParaRPr lang="en-US" dirty="0" smtClean="0">
              <a:latin typeface="Tahoma" charset="0"/>
              <a:cs typeface="+mn-cs"/>
            </a:endParaRPr>
          </a:p>
          <a:p>
            <a:pPr lvl="1" eaLnBrk="1" hangingPunct="1">
              <a:lnSpc>
                <a:spcPct val="70000"/>
              </a:lnSpc>
              <a:defRPr/>
            </a:pPr>
            <a:r>
              <a:rPr lang="en-US" dirty="0" smtClean="0">
                <a:latin typeface="Tahoma" charset="0"/>
              </a:rPr>
              <a:t>rigid </a:t>
            </a:r>
            <a:r>
              <a:rPr lang="en-US" dirty="0">
                <a:latin typeface="Tahoma" charset="0"/>
              </a:rPr>
              <a:t>layer found outside </a:t>
            </a:r>
            <a:r>
              <a:rPr lang="en-US" dirty="0" smtClean="0">
                <a:latin typeface="Tahoma" charset="0"/>
              </a:rPr>
              <a:t>plasma membrane</a:t>
            </a:r>
          </a:p>
          <a:p>
            <a:pPr lvl="1" eaLnBrk="1" hangingPunct="1">
              <a:lnSpc>
                <a:spcPct val="70000"/>
              </a:lnSpc>
              <a:defRPr/>
            </a:pPr>
            <a:r>
              <a:rPr lang="en-US" dirty="0" smtClean="0">
                <a:latin typeface="Tahoma" charset="0"/>
              </a:rPr>
              <a:t>Supports / gives shape / protect the plant cell</a:t>
            </a:r>
            <a:endParaRPr lang="en-US" dirty="0">
              <a:latin typeface="Tahoma" charset="0"/>
            </a:endParaRPr>
          </a:p>
          <a:p>
            <a:pPr lvl="1" eaLnBrk="1" hangingPunct="1">
              <a:lnSpc>
                <a:spcPct val="70000"/>
              </a:lnSpc>
              <a:defRPr/>
            </a:pPr>
            <a:r>
              <a:rPr lang="en-US" dirty="0">
                <a:latin typeface="Tahoma" charset="0"/>
              </a:rPr>
              <a:t>Contain </a:t>
            </a:r>
            <a:r>
              <a:rPr lang="en-US" dirty="0" smtClean="0">
                <a:latin typeface="Tahoma" charset="0"/>
              </a:rPr>
              <a:t>cellulose</a:t>
            </a:r>
          </a:p>
          <a:p>
            <a:pPr lvl="1" eaLnBrk="1" hangingPunct="1">
              <a:lnSpc>
                <a:spcPct val="70000"/>
              </a:lnSpc>
              <a:defRPr/>
            </a:pPr>
            <a:r>
              <a:rPr lang="en-US" dirty="0" smtClean="0">
                <a:latin typeface="Tahoma" charset="0"/>
              </a:rPr>
              <a:t>Gives plants their structure</a:t>
            </a:r>
          </a:p>
          <a:p>
            <a:pPr eaLnBrk="1" hangingPunct="1">
              <a:lnSpc>
                <a:spcPct val="70000"/>
              </a:lnSpc>
              <a:defRPr/>
            </a:pPr>
            <a:r>
              <a:rPr lang="en-US" dirty="0" smtClean="0">
                <a:latin typeface="Tahoma" charset="0"/>
              </a:rPr>
              <a:t>Is the cell wall porous?</a:t>
            </a:r>
          </a:p>
          <a:p>
            <a:pPr lvl="1" eaLnBrk="1" hangingPunct="1">
              <a:lnSpc>
                <a:spcPct val="70000"/>
              </a:lnSpc>
              <a:defRPr/>
            </a:pPr>
            <a:r>
              <a:rPr lang="en-US" dirty="0" smtClean="0">
                <a:latin typeface="Tahoma" charset="0"/>
              </a:rPr>
              <a:t>Yes, it must allow certain needed substances to pass through (water, oxygen, CO2, others)</a:t>
            </a:r>
          </a:p>
        </p:txBody>
      </p:sp>
      <p:pic>
        <p:nvPicPr>
          <p:cNvPr id="9114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4108450"/>
            <a:ext cx="3429000" cy="274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9114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0" y="3965575"/>
            <a:ext cx="3533775" cy="2892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39474032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91139">
                                            <p:txEl>
                                              <p:pRg st="0" end="0"/>
                                            </p:txEl>
                                          </p:spTgt>
                                        </p:tgtEl>
                                        <p:attrNameLst>
                                          <p:attrName>style.visibility</p:attrName>
                                        </p:attrNameLst>
                                      </p:cBhvr>
                                      <p:to>
                                        <p:strVal val="visible"/>
                                      </p:to>
                                    </p:set>
                                    <p:animEffect transition="in" filter="box(in)">
                                      <p:cBhvr>
                                        <p:cTn id="7" dur="500"/>
                                        <p:tgtEl>
                                          <p:spTgt spid="9113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91139">
                                            <p:txEl>
                                              <p:pRg st="1" end="1"/>
                                            </p:txEl>
                                          </p:spTgt>
                                        </p:tgtEl>
                                        <p:attrNameLst>
                                          <p:attrName>style.visibility</p:attrName>
                                        </p:attrNameLst>
                                      </p:cBhvr>
                                      <p:to>
                                        <p:strVal val="visible"/>
                                      </p:to>
                                    </p:set>
                                    <p:animEffect transition="in" filter="box(in)">
                                      <p:cBhvr>
                                        <p:cTn id="12" dur="500"/>
                                        <p:tgtEl>
                                          <p:spTgt spid="9113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91139">
                                            <p:txEl>
                                              <p:pRg st="2" end="2"/>
                                            </p:txEl>
                                          </p:spTgt>
                                        </p:tgtEl>
                                        <p:attrNameLst>
                                          <p:attrName>style.visibility</p:attrName>
                                        </p:attrNameLst>
                                      </p:cBhvr>
                                      <p:to>
                                        <p:strVal val="visible"/>
                                      </p:to>
                                    </p:set>
                                    <p:animEffect transition="in" filter="box(in)">
                                      <p:cBhvr>
                                        <p:cTn id="17" dur="500"/>
                                        <p:tgtEl>
                                          <p:spTgt spid="9113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91139">
                                            <p:txEl>
                                              <p:pRg st="3" end="3"/>
                                            </p:txEl>
                                          </p:spTgt>
                                        </p:tgtEl>
                                        <p:attrNameLst>
                                          <p:attrName>style.visibility</p:attrName>
                                        </p:attrNameLst>
                                      </p:cBhvr>
                                      <p:to>
                                        <p:strVal val="visible"/>
                                      </p:to>
                                    </p:set>
                                    <p:animEffect transition="in" filter="box(in)">
                                      <p:cBhvr>
                                        <p:cTn id="22" dur="500"/>
                                        <p:tgtEl>
                                          <p:spTgt spid="9113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91139">
                                            <p:txEl>
                                              <p:pRg st="4" end="4"/>
                                            </p:txEl>
                                          </p:spTgt>
                                        </p:tgtEl>
                                        <p:attrNameLst>
                                          <p:attrName>style.visibility</p:attrName>
                                        </p:attrNameLst>
                                      </p:cBhvr>
                                      <p:to>
                                        <p:strVal val="visible"/>
                                      </p:to>
                                    </p:set>
                                    <p:animEffect transition="in" filter="box(in)">
                                      <p:cBhvr>
                                        <p:cTn id="27" dur="500"/>
                                        <p:tgtEl>
                                          <p:spTgt spid="9113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91139">
                                            <p:txEl>
                                              <p:pRg st="5" end="5"/>
                                            </p:txEl>
                                          </p:spTgt>
                                        </p:tgtEl>
                                        <p:attrNameLst>
                                          <p:attrName>style.visibility</p:attrName>
                                        </p:attrNameLst>
                                      </p:cBhvr>
                                      <p:to>
                                        <p:strVal val="visible"/>
                                      </p:to>
                                    </p:set>
                                    <p:animEffect transition="in" filter="box(in)">
                                      <p:cBhvr>
                                        <p:cTn id="32" dur="500"/>
                                        <p:tgtEl>
                                          <p:spTgt spid="9113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91139">
                                            <p:txEl>
                                              <p:pRg st="6" end="6"/>
                                            </p:txEl>
                                          </p:spTgt>
                                        </p:tgtEl>
                                        <p:attrNameLst>
                                          <p:attrName>style.visibility</p:attrName>
                                        </p:attrNameLst>
                                      </p:cBhvr>
                                      <p:to>
                                        <p:strVal val="visible"/>
                                      </p:to>
                                    </p:set>
                                    <p:animEffect transition="in" filter="box(in)">
                                      <p:cBhvr>
                                        <p:cTn id="37" dur="500"/>
                                        <p:tgtEl>
                                          <p:spTgt spid="9113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3" name="Content Placeholder 2"/>
          <p:cNvSpPr>
            <a:spLocks noGrp="1"/>
          </p:cNvSpPr>
          <p:nvPr>
            <p:ph idx="1"/>
          </p:nvPr>
        </p:nvSpPr>
        <p:spPr/>
        <p:txBody>
          <a:bodyPr/>
          <a:lstStyle/>
          <a:p>
            <a:pPr>
              <a:defRPr/>
            </a:pPr>
            <a:r>
              <a:rPr lang="en-US" dirty="0" smtClean="0"/>
              <a:t>Inner life of the cell movie</a:t>
            </a:r>
            <a:endParaRPr lang="en-US" dirty="0"/>
          </a:p>
        </p:txBody>
      </p:sp>
    </p:spTree>
    <p:extLst>
      <p:ext uri="{BB962C8B-B14F-4D97-AF65-F5344CB8AC3E}">
        <p14:creationId xmlns:p14="http://schemas.microsoft.com/office/powerpoint/2010/main" val="1931867210"/>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3"/>
          <p:cNvSpPr>
            <a:spLocks noGrp="1" noChangeArrowheads="1"/>
          </p:cNvSpPr>
          <p:nvPr>
            <p:ph idx="1"/>
          </p:nvPr>
        </p:nvSpPr>
        <p:spPr>
          <a:xfrm>
            <a:off x="-12700" y="0"/>
            <a:ext cx="8394700" cy="5638800"/>
          </a:xfrm>
        </p:spPr>
        <p:txBody>
          <a:bodyPr/>
          <a:lstStyle/>
          <a:p>
            <a:pPr eaLnBrk="1" hangingPunct="1">
              <a:defRPr/>
            </a:pPr>
            <a:r>
              <a:rPr lang="en-US" sz="2400" u="sng" dirty="0" smtClean="0">
                <a:latin typeface="Tahoma" charset="0"/>
                <a:cs typeface="+mn-cs"/>
              </a:rPr>
              <a:t>Plasma / Cell </a:t>
            </a:r>
            <a:r>
              <a:rPr lang="en-US" sz="2400" u="sng" dirty="0">
                <a:latin typeface="Tahoma" charset="0"/>
                <a:cs typeface="+mn-cs"/>
              </a:rPr>
              <a:t>membrane  </a:t>
            </a:r>
          </a:p>
          <a:p>
            <a:pPr lvl="1" eaLnBrk="1" hangingPunct="1">
              <a:defRPr/>
            </a:pPr>
            <a:r>
              <a:rPr lang="en-US" sz="2000" dirty="0">
                <a:latin typeface="Tahoma" charset="0"/>
              </a:rPr>
              <a:t>Made of two layers of phospholipids (a bilayer) </a:t>
            </a:r>
          </a:p>
          <a:p>
            <a:pPr lvl="1" eaLnBrk="1" hangingPunct="1">
              <a:defRPr/>
            </a:pPr>
            <a:r>
              <a:rPr lang="en-US" sz="2000" dirty="0" smtClean="0">
                <a:latin typeface="Tahoma" charset="0"/>
              </a:rPr>
              <a:t>Regulates what enters / leaves the cell</a:t>
            </a:r>
            <a:endParaRPr lang="en-US" sz="2000" dirty="0">
              <a:latin typeface="Tahoma" charset="0"/>
            </a:endParaRPr>
          </a:p>
          <a:p>
            <a:pPr lvl="1" eaLnBrk="1" hangingPunct="1">
              <a:defRPr/>
            </a:pPr>
            <a:r>
              <a:rPr lang="en-US" sz="2000" dirty="0">
                <a:latin typeface="Tahoma" charset="0"/>
              </a:rPr>
              <a:t>Helps protect cell from </a:t>
            </a:r>
            <a:r>
              <a:rPr lang="en-US" sz="2000" dirty="0" smtClean="0">
                <a:latin typeface="Tahoma" charset="0"/>
              </a:rPr>
              <a:t>bacteria</a:t>
            </a:r>
            <a:r>
              <a:rPr lang="en-US" sz="2000" dirty="0">
                <a:latin typeface="Tahoma" charset="0"/>
              </a:rPr>
              <a:t> </a:t>
            </a:r>
            <a:r>
              <a:rPr lang="en-US" sz="2000" dirty="0" smtClean="0">
                <a:latin typeface="Tahoma" charset="0"/>
              </a:rPr>
              <a:t>and keep cell shape</a:t>
            </a:r>
            <a:endParaRPr lang="en-US" sz="2000" dirty="0">
              <a:latin typeface="Tahoma" charset="0"/>
            </a:endParaRPr>
          </a:p>
          <a:p>
            <a:pPr lvl="1" eaLnBrk="1" hangingPunct="1">
              <a:defRPr/>
            </a:pPr>
            <a:r>
              <a:rPr lang="en-US" sz="2000" dirty="0">
                <a:latin typeface="Tahoma" charset="0"/>
              </a:rPr>
              <a:t>Chemical communication with other cells</a:t>
            </a:r>
          </a:p>
          <a:p>
            <a:pPr eaLnBrk="1" hangingPunct="1">
              <a:defRPr/>
            </a:pPr>
            <a:r>
              <a:rPr lang="en-US" sz="2400" dirty="0">
                <a:latin typeface="Tahoma" charset="0"/>
                <a:cs typeface="+mn-cs"/>
              </a:rPr>
              <a:t>(Review) </a:t>
            </a:r>
            <a:r>
              <a:rPr lang="en-US" sz="2400" u="sng" dirty="0">
                <a:latin typeface="Tahoma" charset="0"/>
                <a:cs typeface="+mn-cs"/>
              </a:rPr>
              <a:t>Phospholipid</a:t>
            </a:r>
            <a:r>
              <a:rPr lang="en-US" sz="2400" dirty="0">
                <a:latin typeface="Tahoma" charset="0"/>
                <a:cs typeface="+mn-cs"/>
              </a:rPr>
              <a:t> – contains hydrophobic tails and hydrophilic head</a:t>
            </a:r>
          </a:p>
          <a:p>
            <a:pPr eaLnBrk="1" hangingPunct="1">
              <a:defRPr/>
            </a:pPr>
            <a:endParaRPr lang="en-US" sz="2400" dirty="0">
              <a:latin typeface="Tahoma" charset="0"/>
              <a:cs typeface="+mn-cs"/>
            </a:endParaRPr>
          </a:p>
          <a:p>
            <a:pPr eaLnBrk="1" hangingPunct="1">
              <a:defRPr/>
            </a:pPr>
            <a:endParaRPr lang="en-US" sz="2400" dirty="0">
              <a:latin typeface="Tahoma" charset="0"/>
              <a:cs typeface="+mn-cs"/>
            </a:endParaRPr>
          </a:p>
          <a:p>
            <a:pPr eaLnBrk="1" hangingPunct="1">
              <a:defRPr/>
            </a:pPr>
            <a:endParaRPr lang="en-US" sz="2800" dirty="0">
              <a:latin typeface="Tahoma" charset="0"/>
              <a:cs typeface="+mn-cs"/>
            </a:endParaRPr>
          </a:p>
        </p:txBody>
      </p:sp>
      <p:pic>
        <p:nvPicPr>
          <p:cNvPr id="14343"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05425" y="3933825"/>
            <a:ext cx="3838575" cy="292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079988"/>
            <a:ext cx="5029200" cy="3778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46512334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animEffect transition="in" filter="blinds(horizontal)">
                                      <p:cBhvr>
                                        <p:cTn id="7" dur="500"/>
                                        <p:tgtEl>
                                          <p:spTgt spid="3277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2771">
                                            <p:txEl>
                                              <p:pRg st="1" end="1"/>
                                            </p:txEl>
                                          </p:spTgt>
                                        </p:tgtEl>
                                        <p:attrNameLst>
                                          <p:attrName>style.visibility</p:attrName>
                                        </p:attrNameLst>
                                      </p:cBhvr>
                                      <p:to>
                                        <p:strVal val="visible"/>
                                      </p:to>
                                    </p:set>
                                    <p:animEffect transition="in" filter="blinds(horizontal)">
                                      <p:cBhvr>
                                        <p:cTn id="12" dur="500"/>
                                        <p:tgtEl>
                                          <p:spTgt spid="3277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2771">
                                            <p:txEl>
                                              <p:pRg st="2" end="2"/>
                                            </p:txEl>
                                          </p:spTgt>
                                        </p:tgtEl>
                                        <p:attrNameLst>
                                          <p:attrName>style.visibility</p:attrName>
                                        </p:attrNameLst>
                                      </p:cBhvr>
                                      <p:to>
                                        <p:strVal val="visible"/>
                                      </p:to>
                                    </p:set>
                                    <p:animEffect transition="in" filter="blinds(horizontal)">
                                      <p:cBhvr>
                                        <p:cTn id="17" dur="500"/>
                                        <p:tgtEl>
                                          <p:spTgt spid="3277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2771">
                                            <p:txEl>
                                              <p:pRg st="3" end="3"/>
                                            </p:txEl>
                                          </p:spTgt>
                                        </p:tgtEl>
                                        <p:attrNameLst>
                                          <p:attrName>style.visibility</p:attrName>
                                        </p:attrNameLst>
                                      </p:cBhvr>
                                      <p:to>
                                        <p:strVal val="visible"/>
                                      </p:to>
                                    </p:set>
                                    <p:animEffect transition="in" filter="blinds(horizontal)">
                                      <p:cBhvr>
                                        <p:cTn id="22" dur="500"/>
                                        <p:tgtEl>
                                          <p:spTgt spid="32771">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2771">
                                            <p:txEl>
                                              <p:pRg st="4" end="4"/>
                                            </p:txEl>
                                          </p:spTgt>
                                        </p:tgtEl>
                                        <p:attrNameLst>
                                          <p:attrName>style.visibility</p:attrName>
                                        </p:attrNameLst>
                                      </p:cBhvr>
                                      <p:to>
                                        <p:strVal val="visible"/>
                                      </p:to>
                                    </p:set>
                                    <p:animEffect transition="in" filter="blinds(horizontal)">
                                      <p:cBhvr>
                                        <p:cTn id="27" dur="500"/>
                                        <p:tgtEl>
                                          <p:spTgt spid="32771">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32771">
                                            <p:txEl>
                                              <p:pRg st="5" end="5"/>
                                            </p:txEl>
                                          </p:spTgt>
                                        </p:tgtEl>
                                        <p:attrNameLst>
                                          <p:attrName>style.visibility</p:attrName>
                                        </p:attrNameLst>
                                      </p:cBhvr>
                                      <p:to>
                                        <p:strVal val="visible"/>
                                      </p:to>
                                    </p:set>
                                    <p:animEffect transition="in" filter="blinds(horizontal)">
                                      <p:cBhvr>
                                        <p:cTn id="32" dur="500"/>
                                        <p:tgtEl>
                                          <p:spTgt spid="3277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2"/>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ffectLst/>
              <a:latin typeface="Tahoma" charset="0"/>
            </a:endParaRPr>
          </a:p>
        </p:txBody>
      </p:sp>
      <p:sp>
        <p:nvSpPr>
          <p:cNvPr id="106498" name="Rectangle 3"/>
          <p:cNvSpPr>
            <a:spLocks noGrp="1" noChangeArrowheads="1"/>
          </p:cNvSpPr>
          <p:nvPr>
            <p:ph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ffectLst/>
              <a:latin typeface="Tahoma" charset="0"/>
            </a:endParaRPr>
          </a:p>
        </p:txBody>
      </p:sp>
      <p:pic>
        <p:nvPicPr>
          <p:cNvPr id="29184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113"/>
            <a:ext cx="9144000" cy="686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2912368509"/>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Rectangle 2"/>
          <p:cNvSpPr>
            <a:spLocks noGrp="1" noChangeArrowheads="1"/>
          </p:cNvSpPr>
          <p:nvPr>
            <p:ph type="title"/>
          </p:nvPr>
        </p:nvSpPr>
        <p:spPr>
          <a:xfrm>
            <a:off x="152400" y="0"/>
            <a:ext cx="38100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a:effectLst/>
                <a:latin typeface="Tahoma" charset="0"/>
              </a:rPr>
              <a:t>Plasma Membrane</a:t>
            </a:r>
          </a:p>
        </p:txBody>
      </p:sp>
      <p:sp>
        <p:nvSpPr>
          <p:cNvPr id="107522" name="Rectangle 3"/>
          <p:cNvSpPr>
            <a:spLocks noGrp="1" noChangeArrowheads="1"/>
          </p:cNvSpPr>
          <p:nvPr>
            <p:ph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ffectLst/>
              <a:latin typeface="Tahoma" charset="0"/>
            </a:endParaRPr>
          </a:p>
        </p:txBody>
      </p:sp>
      <p:pic>
        <p:nvPicPr>
          <p:cNvPr id="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9000" y="-152400"/>
            <a:ext cx="5715000" cy="3714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5600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28900"/>
            <a:ext cx="7808913" cy="422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4226118953"/>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Rectangle 3"/>
          <p:cNvSpPr>
            <a:spLocks noGrp="1" noChangeArrowheads="1"/>
          </p:cNvSpPr>
          <p:nvPr>
            <p:ph sz="half" idx="1"/>
          </p:nvPr>
        </p:nvSpPr>
        <p:spPr>
          <a:xfrm>
            <a:off x="0" y="0"/>
            <a:ext cx="4876800" cy="6705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2000" u="sng" dirty="0">
                <a:effectLst/>
                <a:latin typeface="Tahoma" charset="0"/>
              </a:rPr>
              <a:t>Membrane Proteins:</a:t>
            </a:r>
          </a:p>
          <a:p>
            <a:r>
              <a:rPr lang="en-US" sz="2000" u="sng" dirty="0">
                <a:effectLst/>
                <a:latin typeface="Tahoma" charset="0"/>
              </a:rPr>
              <a:t>Integral proteins</a:t>
            </a:r>
            <a:r>
              <a:rPr lang="en-US" sz="2000" dirty="0">
                <a:effectLst/>
                <a:latin typeface="Tahoma" charset="0"/>
              </a:rPr>
              <a:t> – </a:t>
            </a:r>
          </a:p>
          <a:p>
            <a:pPr lvl="1"/>
            <a:r>
              <a:rPr lang="en-US" sz="2000" dirty="0">
                <a:effectLst/>
                <a:latin typeface="Tahoma" charset="0"/>
              </a:rPr>
              <a:t>Proteins in the plasma membrane that are embedded or pass all the way through the membrane</a:t>
            </a:r>
          </a:p>
          <a:p>
            <a:pPr lvl="1"/>
            <a:r>
              <a:rPr lang="en-US" sz="2000" dirty="0">
                <a:effectLst/>
                <a:latin typeface="Tahoma" charset="0"/>
              </a:rPr>
              <a:t>Have carbohydrate attached to act as marker or label</a:t>
            </a:r>
          </a:p>
          <a:p>
            <a:pPr lvl="1"/>
            <a:r>
              <a:rPr lang="en-US" sz="2000" dirty="0">
                <a:effectLst/>
                <a:latin typeface="Tahoma" charset="0"/>
              </a:rPr>
              <a:t>Function:</a:t>
            </a:r>
          </a:p>
          <a:p>
            <a:pPr lvl="2"/>
            <a:r>
              <a:rPr lang="en-US" dirty="0">
                <a:effectLst/>
                <a:latin typeface="Tahoma" charset="0"/>
              </a:rPr>
              <a:t>Communication</a:t>
            </a:r>
          </a:p>
          <a:p>
            <a:pPr lvl="2"/>
            <a:r>
              <a:rPr lang="en-US" dirty="0">
                <a:effectLst/>
                <a:latin typeface="Tahoma" charset="0"/>
              </a:rPr>
              <a:t>Transporting materials into cell</a:t>
            </a:r>
          </a:p>
          <a:p>
            <a:r>
              <a:rPr lang="en-US" sz="2000" u="sng" dirty="0">
                <a:effectLst/>
                <a:latin typeface="Tahoma" charset="0"/>
              </a:rPr>
              <a:t>Peripheral proteins</a:t>
            </a:r>
            <a:r>
              <a:rPr lang="en-US" sz="2000" dirty="0">
                <a:effectLst/>
                <a:latin typeface="Tahoma" charset="0"/>
              </a:rPr>
              <a:t> </a:t>
            </a:r>
            <a:r>
              <a:rPr lang="en-US" sz="2000" dirty="0" smtClean="0">
                <a:effectLst/>
                <a:latin typeface="Tahoma" charset="0"/>
              </a:rPr>
              <a:t>– </a:t>
            </a:r>
          </a:p>
          <a:p>
            <a:r>
              <a:rPr lang="en-US" sz="2000" dirty="0" smtClean="0">
                <a:effectLst/>
                <a:latin typeface="Tahoma" charset="0"/>
              </a:rPr>
              <a:t>proteins </a:t>
            </a:r>
            <a:r>
              <a:rPr lang="en-US" sz="2000" dirty="0">
                <a:effectLst/>
                <a:latin typeface="Tahoma" charset="0"/>
              </a:rPr>
              <a:t>found only on one side of the </a:t>
            </a:r>
            <a:r>
              <a:rPr lang="en-US" sz="2000" dirty="0" smtClean="0">
                <a:effectLst/>
                <a:latin typeface="Tahoma" charset="0"/>
              </a:rPr>
              <a:t>membrane</a:t>
            </a:r>
          </a:p>
          <a:p>
            <a:pPr eaLnBrk="1" hangingPunct="1">
              <a:defRPr/>
            </a:pPr>
            <a:r>
              <a:rPr lang="en-US" sz="2000" dirty="0">
                <a:latin typeface="Tahoma" charset="0"/>
              </a:rPr>
              <a:t>Membrane contain lipids called sterols (cholesterol) </a:t>
            </a:r>
          </a:p>
          <a:p>
            <a:pPr lvl="1" eaLnBrk="1" hangingPunct="1">
              <a:defRPr/>
            </a:pPr>
            <a:r>
              <a:rPr lang="en-US" sz="2000" dirty="0">
                <a:latin typeface="Tahoma" charset="0"/>
              </a:rPr>
              <a:t>help make membrane more firm and prevent freezing at lower temperatures</a:t>
            </a:r>
          </a:p>
          <a:p>
            <a:endParaRPr lang="en-US" dirty="0">
              <a:effectLst/>
              <a:latin typeface="Tahoma" charset="0"/>
            </a:endParaRPr>
          </a:p>
          <a:p>
            <a:endParaRPr lang="en-US" dirty="0">
              <a:effectLst/>
              <a:latin typeface="Tahoma" charset="0"/>
            </a:endParaRPr>
          </a:p>
        </p:txBody>
      </p:sp>
      <p:pic>
        <p:nvPicPr>
          <p:cNvPr id="553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0"/>
            <a:ext cx="3810000" cy="2068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530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0600" y="2743200"/>
            <a:ext cx="4343400" cy="2436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8721610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5299">
                                            <p:txEl>
                                              <p:pRg st="0" end="0"/>
                                            </p:txEl>
                                          </p:spTgt>
                                        </p:tgtEl>
                                        <p:attrNameLst>
                                          <p:attrName>style.visibility</p:attrName>
                                        </p:attrNameLst>
                                      </p:cBhvr>
                                      <p:to>
                                        <p:strVal val="visible"/>
                                      </p:to>
                                    </p:set>
                                    <p:animEffect transition="in" filter="blinds(horizontal)">
                                      <p:cBhvr>
                                        <p:cTn id="7" dur="500"/>
                                        <p:tgtEl>
                                          <p:spTgt spid="5529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5299">
                                            <p:txEl>
                                              <p:pRg st="1" end="1"/>
                                            </p:txEl>
                                          </p:spTgt>
                                        </p:tgtEl>
                                        <p:attrNameLst>
                                          <p:attrName>style.visibility</p:attrName>
                                        </p:attrNameLst>
                                      </p:cBhvr>
                                      <p:to>
                                        <p:strVal val="visible"/>
                                      </p:to>
                                    </p:set>
                                    <p:animEffect transition="in" filter="blinds(horizontal)">
                                      <p:cBhvr>
                                        <p:cTn id="12" dur="500"/>
                                        <p:tgtEl>
                                          <p:spTgt spid="5529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55299">
                                            <p:txEl>
                                              <p:pRg st="2" end="2"/>
                                            </p:txEl>
                                          </p:spTgt>
                                        </p:tgtEl>
                                        <p:attrNameLst>
                                          <p:attrName>style.visibility</p:attrName>
                                        </p:attrNameLst>
                                      </p:cBhvr>
                                      <p:to>
                                        <p:strVal val="visible"/>
                                      </p:to>
                                    </p:set>
                                    <p:animEffect transition="in" filter="blinds(horizontal)">
                                      <p:cBhvr>
                                        <p:cTn id="17" dur="500"/>
                                        <p:tgtEl>
                                          <p:spTgt spid="55299">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55299">
                                            <p:txEl>
                                              <p:pRg st="3" end="3"/>
                                            </p:txEl>
                                          </p:spTgt>
                                        </p:tgtEl>
                                        <p:attrNameLst>
                                          <p:attrName>style.visibility</p:attrName>
                                        </p:attrNameLst>
                                      </p:cBhvr>
                                      <p:to>
                                        <p:strVal val="visible"/>
                                      </p:to>
                                    </p:set>
                                    <p:animEffect transition="in" filter="blinds(horizontal)">
                                      <p:cBhvr>
                                        <p:cTn id="22" dur="500"/>
                                        <p:tgtEl>
                                          <p:spTgt spid="55299">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55299">
                                            <p:txEl>
                                              <p:pRg st="4" end="4"/>
                                            </p:txEl>
                                          </p:spTgt>
                                        </p:tgtEl>
                                        <p:attrNameLst>
                                          <p:attrName>style.visibility</p:attrName>
                                        </p:attrNameLst>
                                      </p:cBhvr>
                                      <p:to>
                                        <p:strVal val="visible"/>
                                      </p:to>
                                    </p:set>
                                    <p:animEffect transition="in" filter="blinds(horizontal)">
                                      <p:cBhvr>
                                        <p:cTn id="27" dur="500"/>
                                        <p:tgtEl>
                                          <p:spTgt spid="55299">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55299">
                                            <p:txEl>
                                              <p:pRg st="5" end="5"/>
                                            </p:txEl>
                                          </p:spTgt>
                                        </p:tgtEl>
                                        <p:attrNameLst>
                                          <p:attrName>style.visibility</p:attrName>
                                        </p:attrNameLst>
                                      </p:cBhvr>
                                      <p:to>
                                        <p:strVal val="visible"/>
                                      </p:to>
                                    </p:set>
                                    <p:animEffect transition="in" filter="blinds(horizontal)">
                                      <p:cBhvr>
                                        <p:cTn id="32" dur="500"/>
                                        <p:tgtEl>
                                          <p:spTgt spid="55299">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55299">
                                            <p:txEl>
                                              <p:pRg st="6" end="6"/>
                                            </p:txEl>
                                          </p:spTgt>
                                        </p:tgtEl>
                                        <p:attrNameLst>
                                          <p:attrName>style.visibility</p:attrName>
                                        </p:attrNameLst>
                                      </p:cBhvr>
                                      <p:to>
                                        <p:strVal val="visible"/>
                                      </p:to>
                                    </p:set>
                                    <p:animEffect transition="in" filter="blinds(horizontal)">
                                      <p:cBhvr>
                                        <p:cTn id="37" dur="500"/>
                                        <p:tgtEl>
                                          <p:spTgt spid="55299">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55299">
                                            <p:txEl>
                                              <p:pRg st="7" end="7"/>
                                            </p:txEl>
                                          </p:spTgt>
                                        </p:tgtEl>
                                        <p:attrNameLst>
                                          <p:attrName>style.visibility</p:attrName>
                                        </p:attrNameLst>
                                      </p:cBhvr>
                                      <p:to>
                                        <p:strVal val="visible"/>
                                      </p:to>
                                    </p:set>
                                    <p:animEffect transition="in" filter="blinds(horizontal)">
                                      <p:cBhvr>
                                        <p:cTn id="42" dur="500"/>
                                        <p:tgtEl>
                                          <p:spTgt spid="55299">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55299">
                                            <p:txEl>
                                              <p:pRg st="8" end="8"/>
                                            </p:txEl>
                                          </p:spTgt>
                                        </p:tgtEl>
                                        <p:attrNameLst>
                                          <p:attrName>style.visibility</p:attrName>
                                        </p:attrNameLst>
                                      </p:cBhvr>
                                      <p:to>
                                        <p:strVal val="visible"/>
                                      </p:to>
                                    </p:set>
                                    <p:animEffect transition="in" filter="blinds(horizontal)">
                                      <p:cBhvr>
                                        <p:cTn id="47" dur="500"/>
                                        <p:tgtEl>
                                          <p:spTgt spid="55299">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55299">
                                            <p:txEl>
                                              <p:pRg st="9" end="9"/>
                                            </p:txEl>
                                          </p:spTgt>
                                        </p:tgtEl>
                                        <p:attrNameLst>
                                          <p:attrName>style.visibility</p:attrName>
                                        </p:attrNameLst>
                                      </p:cBhvr>
                                      <p:to>
                                        <p:strVal val="visible"/>
                                      </p:to>
                                    </p:set>
                                    <p:animEffect transition="in" filter="blinds(horizontal)">
                                      <p:cBhvr>
                                        <p:cTn id="52" dur="500"/>
                                        <p:tgtEl>
                                          <p:spTgt spid="55299">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55299">
                                            <p:txEl>
                                              <p:pRg st="10" end="10"/>
                                            </p:txEl>
                                          </p:spTgt>
                                        </p:tgtEl>
                                        <p:attrNameLst>
                                          <p:attrName>style.visibility</p:attrName>
                                        </p:attrNameLst>
                                      </p:cBhvr>
                                      <p:to>
                                        <p:strVal val="visible"/>
                                      </p:to>
                                    </p:set>
                                    <p:animEffect transition="in" filter="blinds(horizontal)">
                                      <p:cBhvr>
                                        <p:cTn id="57" dur="500"/>
                                        <p:tgtEl>
                                          <p:spTgt spid="55299">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3"/>
          <p:cNvSpPr>
            <a:spLocks noGrp="1" noChangeArrowheads="1"/>
          </p:cNvSpPr>
          <p:nvPr>
            <p:ph idx="1"/>
          </p:nvPr>
        </p:nvSpPr>
        <p:spPr>
          <a:xfrm>
            <a:off x="228600" y="304800"/>
            <a:ext cx="8229600" cy="4495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u="sng" dirty="0">
                <a:effectLst/>
                <a:latin typeface="Tahoma" charset="0"/>
              </a:rPr>
              <a:t>Fluid Mosaic </a:t>
            </a:r>
            <a:r>
              <a:rPr lang="en-US" u="sng" dirty="0" smtClean="0">
                <a:effectLst/>
                <a:latin typeface="Tahoma" charset="0"/>
              </a:rPr>
              <a:t>Model </a:t>
            </a:r>
            <a:r>
              <a:rPr lang="en-US" dirty="0" smtClean="0">
                <a:effectLst/>
                <a:latin typeface="Tahoma" charset="0"/>
              </a:rPr>
              <a:t>- </a:t>
            </a:r>
            <a:endParaRPr lang="en-US" dirty="0">
              <a:effectLst/>
              <a:latin typeface="Tahoma" charset="0"/>
            </a:endParaRPr>
          </a:p>
          <a:p>
            <a:pPr lvl="1"/>
            <a:r>
              <a:rPr lang="en-US" dirty="0">
                <a:effectLst/>
                <a:latin typeface="Tahoma" charset="0"/>
              </a:rPr>
              <a:t>Idea that the phospholipids / lipids / proteins can </a:t>
            </a:r>
            <a:r>
              <a:rPr lang="ja-JP" altLang="en-US" dirty="0">
                <a:effectLst/>
                <a:latin typeface="Tahoma" charset="0"/>
              </a:rPr>
              <a:t>“</a:t>
            </a:r>
            <a:r>
              <a:rPr lang="en-US" altLang="ja-JP" dirty="0">
                <a:effectLst/>
                <a:latin typeface="Tahoma" charset="0"/>
              </a:rPr>
              <a:t>flow</a:t>
            </a:r>
            <a:r>
              <a:rPr lang="ja-JP" altLang="en-US" dirty="0">
                <a:effectLst/>
                <a:latin typeface="Tahoma" charset="0"/>
              </a:rPr>
              <a:t>”</a:t>
            </a:r>
            <a:r>
              <a:rPr lang="en-US" altLang="ja-JP" dirty="0">
                <a:effectLst/>
                <a:latin typeface="Tahoma" charset="0"/>
              </a:rPr>
              <a:t> around each other</a:t>
            </a:r>
          </a:p>
          <a:p>
            <a:pPr lvl="1"/>
            <a:r>
              <a:rPr lang="en-US" dirty="0">
                <a:effectLst/>
                <a:latin typeface="Tahoma" charset="0"/>
              </a:rPr>
              <a:t>Plasma membrane is more of a fluid than a solid</a:t>
            </a:r>
          </a:p>
        </p:txBody>
      </p:sp>
      <p:pic>
        <p:nvPicPr>
          <p:cNvPr id="563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2447925"/>
            <a:ext cx="6496050" cy="441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1592818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6323">
                                            <p:txEl>
                                              <p:pRg st="0" end="0"/>
                                            </p:txEl>
                                          </p:spTgt>
                                        </p:tgtEl>
                                        <p:attrNameLst>
                                          <p:attrName>style.visibility</p:attrName>
                                        </p:attrNameLst>
                                      </p:cBhvr>
                                      <p:to>
                                        <p:strVal val="visible"/>
                                      </p:to>
                                    </p:set>
                                    <p:animEffect transition="in" filter="blinds(horizontal)">
                                      <p:cBhvr>
                                        <p:cTn id="7" dur="500"/>
                                        <p:tgtEl>
                                          <p:spTgt spid="5632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6323">
                                            <p:txEl>
                                              <p:pRg st="1" end="1"/>
                                            </p:txEl>
                                          </p:spTgt>
                                        </p:tgtEl>
                                        <p:attrNameLst>
                                          <p:attrName>style.visibility</p:attrName>
                                        </p:attrNameLst>
                                      </p:cBhvr>
                                      <p:to>
                                        <p:strVal val="visible"/>
                                      </p:to>
                                    </p:set>
                                    <p:animEffect transition="in" filter="blinds(horizontal)">
                                      <p:cBhvr>
                                        <p:cTn id="12" dur="500"/>
                                        <p:tgtEl>
                                          <p:spTgt spid="5632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56323">
                                            <p:txEl>
                                              <p:pRg st="2" end="2"/>
                                            </p:txEl>
                                          </p:spTgt>
                                        </p:tgtEl>
                                        <p:attrNameLst>
                                          <p:attrName>style.visibility</p:attrName>
                                        </p:attrNameLst>
                                      </p:cBhvr>
                                      <p:to>
                                        <p:strVal val="visible"/>
                                      </p:to>
                                    </p:set>
                                    <p:animEffect transition="in" filter="blinds(horizontal)">
                                      <p:cBhvr>
                                        <p:cTn id="17" dur="500"/>
                                        <p:tgtEl>
                                          <p:spTgt spid="563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Rectangle 5"/>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ffectLst/>
              <a:latin typeface="Tahoma" charset="0"/>
            </a:endParaRPr>
          </a:p>
        </p:txBody>
      </p:sp>
      <p:graphicFrame>
        <p:nvGraphicFramePr>
          <p:cNvPr id="146434" name="Object 4"/>
          <p:cNvGraphicFramePr>
            <a:graphicFrameLocks noGrp="1" noChangeAspect="1"/>
          </p:cNvGraphicFramePr>
          <p:nvPr>
            <p:ph idx="1"/>
          </p:nvPr>
        </p:nvGraphicFramePr>
        <p:xfrm>
          <a:off x="3175" y="-79375"/>
          <a:ext cx="9136063" cy="6937375"/>
        </p:xfrm>
        <a:graphic>
          <a:graphicData uri="http://schemas.openxmlformats.org/presentationml/2006/ole">
            <mc:AlternateContent xmlns:mc="http://schemas.openxmlformats.org/markup-compatibility/2006">
              <mc:Choice xmlns:v="urn:schemas-microsoft-com:vml" Requires="v">
                <p:oleObj spid="_x0000_s66562" name="Acrobat Document" r:id="rId4" imgW="8813800" imgH="6692900" progId="AcroExch.Document.7">
                  <p:embed/>
                </p:oleObj>
              </mc:Choice>
              <mc:Fallback>
                <p:oleObj name="Acrobat Document" r:id="rId4" imgW="8813800" imgH="6692900" progId="AcroExch.Document.7">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75" y="-79375"/>
                        <a:ext cx="9136063" cy="693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Tree>
    <p:extLst>
      <p:ext uri="{BB962C8B-B14F-4D97-AF65-F5344CB8AC3E}">
        <p14:creationId xmlns:p14="http://schemas.microsoft.com/office/powerpoint/2010/main" val="209559516"/>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Rectangle 2"/>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ffectLst/>
                <a:latin typeface="Tahoma" charset="0"/>
              </a:rPr>
              <a:t>The End</a:t>
            </a:r>
          </a:p>
        </p:txBody>
      </p:sp>
      <p:sp>
        <p:nvSpPr>
          <p:cNvPr id="148482" name="Rectangle 3"/>
          <p:cNvSpPr>
            <a:spLocks noGrp="1" noChangeArrowheads="1"/>
          </p:cNvSpPr>
          <p:nvPr>
            <p:ph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lvl="1"/>
            <a:endParaRPr lang="en-US">
              <a:effectLst/>
              <a:latin typeface="Tahoma" charset="0"/>
            </a:endParaRPr>
          </a:p>
        </p:txBody>
      </p:sp>
    </p:spTree>
    <p:extLst>
      <p:ext uri="{BB962C8B-B14F-4D97-AF65-F5344CB8AC3E}">
        <p14:creationId xmlns:p14="http://schemas.microsoft.com/office/powerpoint/2010/main" val="2199055348"/>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1012801449"/>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1141903268"/>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2"/>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ffectLst/>
                <a:latin typeface="Tahoma" charset="0"/>
              </a:rPr>
              <a:t>Organelle Research</a:t>
            </a:r>
          </a:p>
        </p:txBody>
      </p:sp>
      <p:sp>
        <p:nvSpPr>
          <p:cNvPr id="94210" name="Rectangle 3"/>
          <p:cNvSpPr>
            <a:spLocks noGrp="1" noChangeArrowheads="1"/>
          </p:cNvSpPr>
          <p:nvPr>
            <p:ph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ffectLst/>
                <a:latin typeface="Tahoma" charset="0"/>
              </a:rPr>
              <a:t>Use the available resources to find the information needed for each organelle.</a:t>
            </a:r>
          </a:p>
          <a:p>
            <a:r>
              <a:rPr lang="en-US">
                <a:effectLst/>
                <a:latin typeface="Tahoma" charset="0"/>
              </a:rPr>
              <a:t>You will have 2 days to complete this.</a:t>
            </a:r>
          </a:p>
          <a:p>
            <a:r>
              <a:rPr lang="en-US">
                <a:effectLst/>
                <a:latin typeface="Tahoma" charset="0"/>
              </a:rPr>
              <a:t>You MUST be working on the assignment</a:t>
            </a:r>
          </a:p>
        </p:txBody>
      </p:sp>
    </p:spTree>
    <p:extLst>
      <p:ext uri="{BB962C8B-B14F-4D97-AF65-F5344CB8AC3E}">
        <p14:creationId xmlns:p14="http://schemas.microsoft.com/office/powerpoint/2010/main" val="2721673752"/>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11/29 ATB</a:t>
            </a:r>
            <a:endParaRPr lang="en-US" dirty="0"/>
          </a:p>
        </p:txBody>
      </p:sp>
      <p:sp>
        <p:nvSpPr>
          <p:cNvPr id="3" name="Content Placeholder 2"/>
          <p:cNvSpPr>
            <a:spLocks noGrp="1"/>
          </p:cNvSpPr>
          <p:nvPr>
            <p:ph idx="1"/>
          </p:nvPr>
        </p:nvSpPr>
        <p:spPr/>
        <p:txBody>
          <a:bodyPr/>
          <a:lstStyle/>
          <a:p>
            <a:r>
              <a:rPr lang="en-US" dirty="0" smtClean="0"/>
              <a:t>What is the function of the nucleus?  What is found inside the nucleus?</a:t>
            </a:r>
          </a:p>
          <a:p>
            <a:r>
              <a:rPr lang="en-US" dirty="0" smtClean="0"/>
              <a:t>Today:</a:t>
            </a:r>
          </a:p>
          <a:p>
            <a:pPr lvl="1"/>
            <a:r>
              <a:rPr lang="en-US" dirty="0" smtClean="0"/>
              <a:t>Using the microscopes</a:t>
            </a:r>
          </a:p>
          <a:p>
            <a:pPr lvl="1"/>
            <a:r>
              <a:rPr lang="en-US" dirty="0" smtClean="0"/>
              <a:t>Microscope refresher</a:t>
            </a:r>
          </a:p>
          <a:p>
            <a:pPr lvl="1"/>
            <a:r>
              <a:rPr lang="en-US" dirty="0" smtClean="0"/>
              <a:t>Quiz next Tuesday or Wednesday on what we’ve covered this far</a:t>
            </a:r>
            <a:endParaRPr lang="en-US" dirty="0"/>
          </a:p>
        </p:txBody>
      </p:sp>
    </p:spTree>
    <p:extLst>
      <p:ext uri="{BB962C8B-B14F-4D97-AF65-F5344CB8AC3E}">
        <p14:creationId xmlns:p14="http://schemas.microsoft.com/office/powerpoint/2010/main" val="1022149021"/>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Rectangle 2"/>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ffectLst/>
                <a:latin typeface="Tahoma" charset="0"/>
              </a:rPr>
              <a:t>Observing the Planeria</a:t>
            </a:r>
          </a:p>
        </p:txBody>
      </p:sp>
      <p:sp>
        <p:nvSpPr>
          <p:cNvPr id="149506" name="Rectangle 3"/>
          <p:cNvSpPr>
            <a:spLocks noGrp="1" noChangeArrowheads="1"/>
          </p:cNvSpPr>
          <p:nvPr>
            <p:ph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ffectLst/>
                <a:latin typeface="Tahoma" charset="0"/>
              </a:rPr>
              <a:t>Bring a slide and I will pipette out one brown planeria.</a:t>
            </a:r>
          </a:p>
          <a:p>
            <a:r>
              <a:rPr lang="en-US">
                <a:effectLst/>
                <a:latin typeface="Tahoma" charset="0"/>
              </a:rPr>
              <a:t>Use the microscope to sketch the planarian </a:t>
            </a:r>
          </a:p>
        </p:txBody>
      </p:sp>
    </p:spTree>
    <p:extLst>
      <p:ext uri="{BB962C8B-B14F-4D97-AF65-F5344CB8AC3E}">
        <p14:creationId xmlns:p14="http://schemas.microsoft.com/office/powerpoint/2010/main" val="2834194232"/>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Rectangle 2"/>
          <p:cNvSpPr>
            <a:spLocks noGrp="1" noChangeArrowheads="1"/>
          </p:cNvSpPr>
          <p:nvPr>
            <p:ph type="title"/>
          </p:nvPr>
        </p:nvSpPr>
        <p:spPr>
          <a:xfrm>
            <a:off x="0" y="0"/>
            <a:ext cx="1752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4000">
                <a:effectLst/>
                <a:latin typeface="Tahoma" charset="0"/>
              </a:rPr>
              <a:t>11-22 ATB</a:t>
            </a:r>
          </a:p>
        </p:txBody>
      </p:sp>
      <p:sp>
        <p:nvSpPr>
          <p:cNvPr id="150530" name="Rectangle 3"/>
          <p:cNvSpPr>
            <a:spLocks noGrp="1" noChangeArrowheads="1"/>
          </p:cNvSpPr>
          <p:nvPr>
            <p:ph idx="1"/>
          </p:nvPr>
        </p:nvSpPr>
        <p:spPr>
          <a:xfrm>
            <a:off x="1676400" y="0"/>
            <a:ext cx="7467600" cy="990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2500">
                <a:effectLst/>
                <a:latin typeface="Tahoma" charset="0"/>
              </a:rPr>
              <a:t>Draw the following…about ½ a page.  Then list the similarities and differences for each.</a:t>
            </a:r>
          </a:p>
        </p:txBody>
      </p:sp>
      <p:sp>
        <p:nvSpPr>
          <p:cNvPr id="254980" name="Oval 4"/>
          <p:cNvSpPr>
            <a:spLocks noChangeArrowheads="1"/>
          </p:cNvSpPr>
          <p:nvPr/>
        </p:nvSpPr>
        <p:spPr bwMode="auto">
          <a:xfrm>
            <a:off x="0" y="1828800"/>
            <a:ext cx="4343400" cy="4267200"/>
          </a:xfrm>
          <a:prstGeom prst="ellipse">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254981" name="Oval 5"/>
          <p:cNvSpPr>
            <a:spLocks noChangeArrowheads="1"/>
          </p:cNvSpPr>
          <p:nvPr/>
        </p:nvSpPr>
        <p:spPr bwMode="auto">
          <a:xfrm>
            <a:off x="2286000" y="914400"/>
            <a:ext cx="6858000" cy="5943600"/>
          </a:xfrm>
          <a:prstGeom prst="ellipse">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254982" name="Oval 6"/>
          <p:cNvSpPr>
            <a:spLocks noChangeArrowheads="1"/>
          </p:cNvSpPr>
          <p:nvPr/>
        </p:nvSpPr>
        <p:spPr bwMode="auto">
          <a:xfrm>
            <a:off x="5791200" y="3200400"/>
            <a:ext cx="3124200" cy="2971800"/>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254984" name="Oval 8"/>
          <p:cNvSpPr>
            <a:spLocks noChangeArrowheads="1"/>
          </p:cNvSpPr>
          <p:nvPr/>
        </p:nvSpPr>
        <p:spPr bwMode="auto">
          <a:xfrm>
            <a:off x="4191000" y="3810000"/>
            <a:ext cx="3352800" cy="3048000"/>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254985" name="Text Box 9"/>
          <p:cNvSpPr txBox="1">
            <a:spLocks noChangeArrowheads="1"/>
          </p:cNvSpPr>
          <p:nvPr/>
        </p:nvSpPr>
        <p:spPr bwMode="auto">
          <a:xfrm>
            <a:off x="974725" y="2317750"/>
            <a:ext cx="13049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Prokaryotic</a:t>
            </a:r>
          </a:p>
        </p:txBody>
      </p:sp>
      <p:sp>
        <p:nvSpPr>
          <p:cNvPr id="254986" name="Text Box 10"/>
          <p:cNvSpPr txBox="1">
            <a:spLocks noChangeArrowheads="1"/>
          </p:cNvSpPr>
          <p:nvPr/>
        </p:nvSpPr>
        <p:spPr bwMode="auto">
          <a:xfrm>
            <a:off x="4953000" y="1295400"/>
            <a:ext cx="12287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Eukaryotic</a:t>
            </a:r>
          </a:p>
        </p:txBody>
      </p:sp>
      <p:sp>
        <p:nvSpPr>
          <p:cNvPr id="254987" name="Text Box 11"/>
          <p:cNvSpPr txBox="1">
            <a:spLocks noChangeArrowheads="1"/>
          </p:cNvSpPr>
          <p:nvPr/>
        </p:nvSpPr>
        <p:spPr bwMode="auto">
          <a:xfrm>
            <a:off x="5562600" y="6324600"/>
            <a:ext cx="8651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Animal</a:t>
            </a:r>
          </a:p>
        </p:txBody>
      </p:sp>
      <p:sp>
        <p:nvSpPr>
          <p:cNvPr id="254988" name="Text Box 12"/>
          <p:cNvSpPr txBox="1">
            <a:spLocks noChangeArrowheads="1"/>
          </p:cNvSpPr>
          <p:nvPr/>
        </p:nvSpPr>
        <p:spPr bwMode="auto">
          <a:xfrm>
            <a:off x="6629400" y="3505200"/>
            <a:ext cx="685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Plant</a:t>
            </a:r>
          </a:p>
        </p:txBody>
      </p:sp>
    </p:spTree>
    <p:extLst>
      <p:ext uri="{BB962C8B-B14F-4D97-AF65-F5344CB8AC3E}">
        <p14:creationId xmlns:p14="http://schemas.microsoft.com/office/powerpoint/2010/main" val="4000232746"/>
      </p:ext>
    </p:extLst>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Rectangle 2"/>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ffectLst/>
                <a:latin typeface="Tahoma" charset="0"/>
              </a:rPr>
              <a:t>Group Test Directions:</a:t>
            </a:r>
          </a:p>
        </p:txBody>
      </p:sp>
      <p:sp>
        <p:nvSpPr>
          <p:cNvPr id="151554" name="Rectangle 3"/>
          <p:cNvSpPr>
            <a:spLocks noGrp="1" noChangeArrowheads="1"/>
          </p:cNvSpPr>
          <p:nvPr>
            <p:ph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ffectLst/>
                <a:latin typeface="Tahoma" charset="0"/>
              </a:rPr>
              <a:t>You will discuss the questions with your group, then answer them.</a:t>
            </a:r>
          </a:p>
          <a:p>
            <a:r>
              <a:rPr lang="en-US">
                <a:effectLst/>
                <a:latin typeface="Tahoma" charset="0"/>
              </a:rPr>
              <a:t>You will have ½ the period to do this.</a:t>
            </a:r>
          </a:p>
          <a:p>
            <a:r>
              <a:rPr lang="en-US">
                <a:effectLst/>
                <a:latin typeface="Tahoma" charset="0"/>
              </a:rPr>
              <a:t>You will then exchange your test with another group and they will grade it.</a:t>
            </a:r>
          </a:p>
          <a:p>
            <a:r>
              <a:rPr lang="en-US">
                <a:effectLst/>
                <a:latin typeface="Tahoma" charset="0"/>
              </a:rPr>
              <a:t>You will get a % of the points you earn</a:t>
            </a:r>
          </a:p>
          <a:p>
            <a:pPr lvl="1"/>
            <a:r>
              <a:rPr lang="en-US">
                <a:effectLst/>
                <a:latin typeface="Tahoma" charset="0"/>
              </a:rPr>
              <a:t>For example, if you get 25 points, I</a:t>
            </a:r>
            <a:r>
              <a:rPr lang="ja-JP" altLang="en-US">
                <a:effectLst/>
                <a:latin typeface="Tahoma" charset="0"/>
              </a:rPr>
              <a:t>’</a:t>
            </a:r>
            <a:r>
              <a:rPr lang="en-US" altLang="ja-JP">
                <a:effectLst/>
                <a:latin typeface="Tahoma" charset="0"/>
              </a:rPr>
              <a:t>ll add a 5</a:t>
            </a:r>
            <a:r>
              <a:rPr lang="en-US" altLang="ja-JP" baseline="30000">
                <a:effectLst/>
                <a:latin typeface="Tahoma" charset="0"/>
              </a:rPr>
              <a:t>th</a:t>
            </a:r>
            <a:r>
              <a:rPr lang="en-US" altLang="ja-JP">
                <a:effectLst/>
                <a:latin typeface="Tahoma" charset="0"/>
              </a:rPr>
              <a:t> of those points on your test grade, or 5 points</a:t>
            </a:r>
            <a:endParaRPr lang="en-US">
              <a:effectLst/>
              <a:latin typeface="Tahoma" charset="0"/>
            </a:endParaRPr>
          </a:p>
        </p:txBody>
      </p:sp>
    </p:spTree>
    <p:extLst>
      <p:ext uri="{BB962C8B-B14F-4D97-AF65-F5344CB8AC3E}">
        <p14:creationId xmlns:p14="http://schemas.microsoft.com/office/powerpoint/2010/main" val="2742176915"/>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Rectangle 2"/>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ffectLst/>
                <a:latin typeface="Tahoma" charset="0"/>
              </a:rPr>
              <a:t>Pg 71</a:t>
            </a:r>
          </a:p>
        </p:txBody>
      </p:sp>
      <p:sp>
        <p:nvSpPr>
          <p:cNvPr id="152578" name="Rectangle 3"/>
          <p:cNvSpPr>
            <a:spLocks noGrp="1" noChangeArrowheads="1"/>
          </p:cNvSpPr>
          <p:nvPr>
            <p:ph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pPr>
            <a:r>
              <a:rPr lang="en-US" sz="1800">
                <a:effectLst/>
                <a:latin typeface="Tahoma" charset="0"/>
              </a:rPr>
              <a:t>1.  Hooke </a:t>
            </a:r>
            <a:r>
              <a:rPr lang="en-US" sz="1800">
                <a:effectLst/>
                <a:latin typeface="Tahoma" charset="0"/>
                <a:sym typeface="Wingdings" charset="0"/>
              </a:rPr>
              <a:t>  1</a:t>
            </a:r>
            <a:r>
              <a:rPr lang="en-US" sz="1800" baseline="30000">
                <a:effectLst/>
                <a:latin typeface="Tahoma" charset="0"/>
                <a:sym typeface="Wingdings" charset="0"/>
              </a:rPr>
              <a:t>st</a:t>
            </a:r>
            <a:r>
              <a:rPr lang="en-US" sz="1800">
                <a:effectLst/>
                <a:latin typeface="Tahoma" charset="0"/>
                <a:sym typeface="Wingdings" charset="0"/>
              </a:rPr>
              <a:t> to see what deal plant cells look like</a:t>
            </a:r>
          </a:p>
          <a:p>
            <a:pPr lvl="1">
              <a:lnSpc>
                <a:spcPct val="80000"/>
              </a:lnSpc>
            </a:pPr>
            <a:r>
              <a:rPr lang="en-US" sz="1600">
                <a:effectLst/>
                <a:latin typeface="Tahoma" charset="0"/>
                <a:sym typeface="Wingdings" charset="0"/>
              </a:rPr>
              <a:t>Leeuwenhoek   1</a:t>
            </a:r>
            <a:r>
              <a:rPr lang="en-US" sz="1600" baseline="30000">
                <a:effectLst/>
                <a:latin typeface="Tahoma" charset="0"/>
                <a:sym typeface="Wingdings" charset="0"/>
              </a:rPr>
              <a:t>st</a:t>
            </a:r>
            <a:r>
              <a:rPr lang="en-US" sz="1600">
                <a:effectLst/>
                <a:latin typeface="Tahoma" charset="0"/>
                <a:sym typeface="Wingdings" charset="0"/>
              </a:rPr>
              <a:t> to observe living cells</a:t>
            </a:r>
          </a:p>
          <a:p>
            <a:pPr>
              <a:lnSpc>
                <a:spcPct val="80000"/>
              </a:lnSpc>
            </a:pPr>
            <a:r>
              <a:rPr lang="en-US" sz="1800">
                <a:effectLst/>
                <a:latin typeface="Tahoma" charset="0"/>
                <a:sym typeface="Wingdings" charset="0"/>
              </a:rPr>
              <a:t>2.  Made a microscope with 10x more power than Hooke.</a:t>
            </a:r>
          </a:p>
          <a:p>
            <a:pPr>
              <a:lnSpc>
                <a:spcPct val="80000"/>
              </a:lnSpc>
            </a:pPr>
            <a:r>
              <a:rPr lang="en-US" sz="1800">
                <a:effectLst/>
                <a:latin typeface="Tahoma" charset="0"/>
                <a:sym typeface="Wingdings" charset="0"/>
              </a:rPr>
              <a:t>4.  Parts of the cell theory</a:t>
            </a:r>
          </a:p>
          <a:p>
            <a:pPr lvl="1">
              <a:lnSpc>
                <a:spcPct val="80000"/>
              </a:lnSpc>
            </a:pPr>
            <a:r>
              <a:rPr lang="en-US" sz="1600">
                <a:effectLst/>
                <a:latin typeface="Tahoma" charset="0"/>
                <a:sym typeface="Wingdings" charset="0"/>
              </a:rPr>
              <a:t>Everything composed of more than one cell</a:t>
            </a:r>
          </a:p>
          <a:p>
            <a:pPr lvl="1">
              <a:lnSpc>
                <a:spcPct val="80000"/>
              </a:lnSpc>
            </a:pPr>
            <a:r>
              <a:rPr lang="en-US" sz="1600">
                <a:effectLst/>
                <a:latin typeface="Tahoma" charset="0"/>
                <a:sym typeface="Wingdings" charset="0"/>
              </a:rPr>
              <a:t>Cells are basic unit of life</a:t>
            </a:r>
          </a:p>
          <a:p>
            <a:pPr lvl="1">
              <a:lnSpc>
                <a:spcPct val="80000"/>
              </a:lnSpc>
            </a:pPr>
            <a:r>
              <a:rPr lang="en-US" sz="1600">
                <a:effectLst/>
                <a:latin typeface="Tahoma" charset="0"/>
                <a:sym typeface="Wingdings" charset="0"/>
              </a:rPr>
              <a:t>Cell come from preexisting cells</a:t>
            </a:r>
          </a:p>
          <a:p>
            <a:pPr>
              <a:lnSpc>
                <a:spcPct val="80000"/>
              </a:lnSpc>
            </a:pPr>
            <a:r>
              <a:rPr lang="en-US" sz="1800">
                <a:effectLst/>
                <a:latin typeface="Tahoma" charset="0"/>
                <a:sym typeface="Wingdings" charset="0"/>
              </a:rPr>
              <a:t>8 characteristics of life</a:t>
            </a:r>
          </a:p>
          <a:p>
            <a:pPr lvl="1">
              <a:lnSpc>
                <a:spcPct val="80000"/>
              </a:lnSpc>
            </a:pPr>
            <a:r>
              <a:rPr lang="en-US" sz="1600">
                <a:effectLst/>
                <a:latin typeface="Tahoma" charset="0"/>
                <a:sym typeface="Wingdings" charset="0"/>
              </a:rPr>
              <a:t>Life is organized</a:t>
            </a:r>
          </a:p>
          <a:p>
            <a:pPr lvl="1">
              <a:lnSpc>
                <a:spcPct val="80000"/>
              </a:lnSpc>
            </a:pPr>
            <a:r>
              <a:rPr lang="en-US" sz="1600">
                <a:effectLst/>
                <a:latin typeface="Tahoma" charset="0"/>
                <a:sym typeface="Wingdings" charset="0"/>
              </a:rPr>
              <a:t>Obtain energy from surroundings</a:t>
            </a:r>
          </a:p>
          <a:p>
            <a:pPr lvl="1">
              <a:lnSpc>
                <a:spcPct val="80000"/>
              </a:lnSpc>
            </a:pPr>
            <a:r>
              <a:rPr lang="en-US" sz="1600">
                <a:effectLst/>
                <a:latin typeface="Tahoma" charset="0"/>
                <a:sym typeface="Wingdings" charset="0"/>
              </a:rPr>
              <a:t>Metabolism</a:t>
            </a:r>
          </a:p>
          <a:p>
            <a:pPr lvl="1">
              <a:lnSpc>
                <a:spcPct val="80000"/>
              </a:lnSpc>
            </a:pPr>
            <a:r>
              <a:rPr lang="en-US" sz="1600">
                <a:effectLst/>
                <a:latin typeface="Tahoma" charset="0"/>
                <a:sym typeface="Wingdings" charset="0"/>
              </a:rPr>
              <a:t>Change with time</a:t>
            </a:r>
          </a:p>
          <a:p>
            <a:pPr lvl="1">
              <a:lnSpc>
                <a:spcPct val="80000"/>
              </a:lnSpc>
            </a:pPr>
            <a:r>
              <a:rPr lang="en-US" sz="1600">
                <a:effectLst/>
                <a:latin typeface="Tahoma" charset="0"/>
                <a:sym typeface="Wingdings" charset="0"/>
              </a:rPr>
              <a:t>Respond to stimuli</a:t>
            </a:r>
          </a:p>
          <a:p>
            <a:pPr lvl="1">
              <a:lnSpc>
                <a:spcPct val="80000"/>
              </a:lnSpc>
            </a:pPr>
            <a:r>
              <a:rPr lang="en-US" sz="1600">
                <a:effectLst/>
                <a:latin typeface="Tahoma" charset="0"/>
                <a:sym typeface="Wingdings" charset="0"/>
              </a:rPr>
              <a:t>Reproduction</a:t>
            </a:r>
          </a:p>
          <a:p>
            <a:pPr lvl="1">
              <a:lnSpc>
                <a:spcPct val="80000"/>
              </a:lnSpc>
            </a:pPr>
            <a:r>
              <a:rPr lang="en-US" sz="1600">
                <a:effectLst/>
                <a:latin typeface="Tahoma" charset="0"/>
                <a:sym typeface="Wingdings" charset="0"/>
              </a:rPr>
              <a:t>Homeostasis</a:t>
            </a:r>
          </a:p>
          <a:p>
            <a:pPr lvl="1">
              <a:lnSpc>
                <a:spcPct val="80000"/>
              </a:lnSpc>
            </a:pPr>
            <a:r>
              <a:rPr lang="en-US" sz="1600">
                <a:effectLst/>
                <a:latin typeface="Tahoma" charset="0"/>
                <a:sym typeface="Wingdings" charset="0"/>
              </a:rPr>
              <a:t>Common history</a:t>
            </a:r>
          </a:p>
          <a:p>
            <a:pPr>
              <a:lnSpc>
                <a:spcPct val="80000"/>
              </a:lnSpc>
            </a:pPr>
            <a:endParaRPr lang="en-US" sz="1800">
              <a:effectLst/>
              <a:latin typeface="Tahoma" charset="0"/>
            </a:endParaRPr>
          </a:p>
        </p:txBody>
      </p:sp>
    </p:spTree>
    <p:extLst>
      <p:ext uri="{BB962C8B-B14F-4D97-AF65-F5344CB8AC3E}">
        <p14:creationId xmlns:p14="http://schemas.microsoft.com/office/powerpoint/2010/main" val="3693164547"/>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Rectangle 2"/>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ffectLst/>
                <a:latin typeface="Tahoma" charset="0"/>
              </a:rPr>
              <a:t>Pg 71</a:t>
            </a:r>
          </a:p>
        </p:txBody>
      </p:sp>
      <p:sp>
        <p:nvSpPr>
          <p:cNvPr id="153602" name="Rectangle 3"/>
          <p:cNvSpPr>
            <a:spLocks noGrp="1" noChangeArrowheads="1"/>
          </p:cNvSpPr>
          <p:nvPr>
            <p:ph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pPr>
            <a:r>
              <a:rPr lang="en-US" sz="1800">
                <a:effectLst/>
                <a:latin typeface="Tahoma" charset="0"/>
              </a:rPr>
              <a:t>1.  Hooke – 1</a:t>
            </a:r>
            <a:r>
              <a:rPr lang="en-US" sz="1800" baseline="30000">
                <a:effectLst/>
                <a:latin typeface="Tahoma" charset="0"/>
              </a:rPr>
              <a:t>st</a:t>
            </a:r>
            <a:r>
              <a:rPr lang="en-US" sz="1800">
                <a:effectLst/>
                <a:latin typeface="Tahoma" charset="0"/>
              </a:rPr>
              <a:t> to see dead plant cells (cork)</a:t>
            </a:r>
          </a:p>
          <a:p>
            <a:pPr>
              <a:lnSpc>
                <a:spcPct val="80000"/>
              </a:lnSpc>
            </a:pPr>
            <a:r>
              <a:rPr lang="en-US" sz="1800">
                <a:effectLst/>
                <a:latin typeface="Tahoma" charset="0"/>
              </a:rPr>
              <a:t>Leeuwenhoek – 1</a:t>
            </a:r>
            <a:r>
              <a:rPr lang="en-US" sz="1800" baseline="30000">
                <a:effectLst/>
                <a:latin typeface="Tahoma" charset="0"/>
              </a:rPr>
              <a:t>st</a:t>
            </a:r>
            <a:r>
              <a:rPr lang="en-US" sz="1800">
                <a:effectLst/>
                <a:latin typeface="Tahoma" charset="0"/>
              </a:rPr>
              <a:t> to see living cells and study them</a:t>
            </a:r>
          </a:p>
          <a:p>
            <a:pPr>
              <a:lnSpc>
                <a:spcPct val="80000"/>
              </a:lnSpc>
            </a:pPr>
            <a:r>
              <a:rPr lang="en-US" sz="1800">
                <a:effectLst/>
                <a:latin typeface="Tahoma" charset="0"/>
              </a:rPr>
              <a:t>2.  Leeuwenhoek had a better microscope</a:t>
            </a:r>
          </a:p>
          <a:p>
            <a:pPr>
              <a:lnSpc>
                <a:spcPct val="80000"/>
              </a:lnSpc>
            </a:pPr>
            <a:r>
              <a:rPr lang="en-US" sz="1800">
                <a:effectLst/>
                <a:latin typeface="Tahoma" charset="0"/>
              </a:rPr>
              <a:t>4.  Parts of Cell theory:</a:t>
            </a:r>
          </a:p>
          <a:p>
            <a:pPr lvl="1">
              <a:lnSpc>
                <a:spcPct val="80000"/>
              </a:lnSpc>
            </a:pPr>
            <a:r>
              <a:rPr lang="en-US" sz="1600">
                <a:effectLst/>
                <a:latin typeface="Tahoma" charset="0"/>
              </a:rPr>
              <a:t>Cells make up all living organisms</a:t>
            </a:r>
          </a:p>
          <a:p>
            <a:pPr lvl="1">
              <a:lnSpc>
                <a:spcPct val="80000"/>
              </a:lnSpc>
            </a:pPr>
            <a:r>
              <a:rPr lang="en-US" sz="1600">
                <a:effectLst/>
                <a:latin typeface="Tahoma" charset="0"/>
              </a:rPr>
              <a:t>Cells are basic unit of life</a:t>
            </a:r>
          </a:p>
          <a:p>
            <a:pPr lvl="1">
              <a:lnSpc>
                <a:spcPct val="80000"/>
              </a:lnSpc>
            </a:pPr>
            <a:r>
              <a:rPr lang="en-US" sz="1600">
                <a:effectLst/>
                <a:latin typeface="Tahoma" charset="0"/>
              </a:rPr>
              <a:t>Cells come only from preexisting cells</a:t>
            </a:r>
          </a:p>
          <a:p>
            <a:pPr>
              <a:lnSpc>
                <a:spcPct val="80000"/>
              </a:lnSpc>
            </a:pPr>
            <a:r>
              <a:rPr lang="en-US" sz="1800">
                <a:effectLst/>
                <a:latin typeface="Tahoma" charset="0"/>
              </a:rPr>
              <a:t>8 characteristics of life</a:t>
            </a:r>
          </a:p>
          <a:p>
            <a:pPr lvl="1">
              <a:lnSpc>
                <a:spcPct val="80000"/>
              </a:lnSpc>
            </a:pPr>
            <a:r>
              <a:rPr lang="en-US" sz="1600">
                <a:effectLst/>
                <a:latin typeface="Tahoma" charset="0"/>
              </a:rPr>
              <a:t>Organized parts</a:t>
            </a:r>
          </a:p>
          <a:p>
            <a:pPr lvl="1">
              <a:lnSpc>
                <a:spcPct val="80000"/>
              </a:lnSpc>
            </a:pPr>
            <a:r>
              <a:rPr lang="en-US" sz="1600">
                <a:effectLst/>
                <a:latin typeface="Tahoma" charset="0"/>
              </a:rPr>
              <a:t>Metabolism (obtain energy from surroundings)</a:t>
            </a:r>
          </a:p>
          <a:p>
            <a:pPr lvl="1">
              <a:lnSpc>
                <a:spcPct val="80000"/>
              </a:lnSpc>
            </a:pPr>
            <a:r>
              <a:rPr lang="en-US" sz="1600">
                <a:effectLst/>
                <a:latin typeface="Tahoma" charset="0"/>
              </a:rPr>
              <a:t>Perform chemical rxns.</a:t>
            </a:r>
          </a:p>
          <a:p>
            <a:pPr lvl="1">
              <a:lnSpc>
                <a:spcPct val="80000"/>
              </a:lnSpc>
            </a:pPr>
            <a:r>
              <a:rPr lang="en-US" sz="1600">
                <a:effectLst/>
                <a:latin typeface="Tahoma" charset="0"/>
              </a:rPr>
              <a:t>Grow / develop</a:t>
            </a:r>
          </a:p>
          <a:p>
            <a:pPr lvl="1">
              <a:lnSpc>
                <a:spcPct val="80000"/>
              </a:lnSpc>
            </a:pPr>
            <a:r>
              <a:rPr lang="en-US" sz="1600">
                <a:effectLst/>
                <a:latin typeface="Tahoma" charset="0"/>
              </a:rPr>
              <a:t>Respond to environment</a:t>
            </a:r>
          </a:p>
          <a:p>
            <a:pPr lvl="1">
              <a:lnSpc>
                <a:spcPct val="80000"/>
              </a:lnSpc>
            </a:pPr>
            <a:r>
              <a:rPr lang="en-US" sz="1600">
                <a:effectLst/>
                <a:latin typeface="Tahoma" charset="0"/>
              </a:rPr>
              <a:t>Reproduce</a:t>
            </a:r>
          </a:p>
          <a:p>
            <a:pPr lvl="1">
              <a:lnSpc>
                <a:spcPct val="80000"/>
              </a:lnSpc>
            </a:pPr>
            <a:r>
              <a:rPr lang="en-US" sz="1600">
                <a:effectLst/>
                <a:latin typeface="Tahoma" charset="0"/>
              </a:rPr>
              <a:t>Homeostasis</a:t>
            </a:r>
          </a:p>
          <a:p>
            <a:pPr lvl="1">
              <a:lnSpc>
                <a:spcPct val="80000"/>
              </a:lnSpc>
            </a:pPr>
            <a:r>
              <a:rPr lang="en-US" sz="1600">
                <a:effectLst/>
                <a:latin typeface="Tahoma" charset="0"/>
              </a:rPr>
              <a:t>Common history</a:t>
            </a:r>
          </a:p>
        </p:txBody>
      </p:sp>
    </p:spTree>
    <p:extLst>
      <p:ext uri="{BB962C8B-B14F-4D97-AF65-F5344CB8AC3E}">
        <p14:creationId xmlns:p14="http://schemas.microsoft.com/office/powerpoint/2010/main" val="1800288749"/>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Rectangle 2"/>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ffectLst/>
                <a:latin typeface="Tahoma" charset="0"/>
              </a:rPr>
              <a:t>Pg 76</a:t>
            </a:r>
          </a:p>
        </p:txBody>
      </p:sp>
      <p:sp>
        <p:nvSpPr>
          <p:cNvPr id="154626" name="Rectangle 3"/>
          <p:cNvSpPr>
            <a:spLocks noGrp="1" noChangeArrowheads="1"/>
          </p:cNvSpPr>
          <p:nvPr>
            <p:ph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pPr>
            <a:r>
              <a:rPr lang="en-US" sz="2800">
                <a:effectLst/>
                <a:latin typeface="Tahoma" charset="0"/>
              </a:rPr>
              <a:t>1.  Skin:  shape:  like plates  function:  protective layer for the body</a:t>
            </a:r>
          </a:p>
          <a:p>
            <a:pPr>
              <a:lnSpc>
                <a:spcPct val="90000"/>
              </a:lnSpc>
            </a:pPr>
            <a:r>
              <a:rPr lang="en-US" sz="2800">
                <a:effectLst/>
                <a:latin typeface="Tahoma" charset="0"/>
              </a:rPr>
              <a:t>2.  Surface area to volume ratio limits cell size.  </a:t>
            </a:r>
          </a:p>
          <a:p>
            <a:pPr>
              <a:lnSpc>
                <a:spcPct val="90000"/>
              </a:lnSpc>
            </a:pPr>
            <a:r>
              <a:rPr lang="en-US" sz="2800">
                <a:effectLst/>
                <a:latin typeface="Tahoma" charset="0"/>
              </a:rPr>
              <a:t>3.  3 things all cells have:  plasma membrane (protective layer), cytoplasm (mush &amp; organelles), nucleus (control center)</a:t>
            </a:r>
          </a:p>
          <a:p>
            <a:pPr>
              <a:lnSpc>
                <a:spcPct val="90000"/>
              </a:lnSpc>
            </a:pPr>
            <a:r>
              <a:rPr lang="en-US" sz="2800">
                <a:effectLst/>
                <a:latin typeface="Tahoma" charset="0"/>
              </a:rPr>
              <a:t>4.  diff. bet. Prok. &amp; euk.:  Prokaryotic cells lack membrane bound organelles and nucleus.  Eukaryotic cells HAVE a nucleus and membrane bound organelles</a:t>
            </a:r>
          </a:p>
          <a:p>
            <a:pPr>
              <a:lnSpc>
                <a:spcPct val="90000"/>
              </a:lnSpc>
            </a:pPr>
            <a:endParaRPr lang="en-US" sz="2800">
              <a:effectLst/>
              <a:latin typeface="Tahoma" charset="0"/>
            </a:endParaRPr>
          </a:p>
          <a:p>
            <a:pPr>
              <a:lnSpc>
                <a:spcPct val="90000"/>
              </a:lnSpc>
            </a:pPr>
            <a:endParaRPr lang="en-US" sz="2800">
              <a:effectLst/>
              <a:latin typeface="Tahoma" charset="0"/>
            </a:endParaRPr>
          </a:p>
        </p:txBody>
      </p:sp>
    </p:spTree>
    <p:extLst>
      <p:ext uri="{BB962C8B-B14F-4D97-AF65-F5344CB8AC3E}">
        <p14:creationId xmlns:p14="http://schemas.microsoft.com/office/powerpoint/2010/main" val="1016444365"/>
      </p:ext>
    </p:extLst>
  </p:cSld>
  <p:clrMapOvr>
    <a:masterClrMapping/>
  </p:clrMapOvr>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Rectangle 2"/>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ffectLst/>
                <a:latin typeface="Tahoma" charset="0"/>
              </a:rPr>
              <a:t>11-4 ATB</a:t>
            </a:r>
          </a:p>
        </p:txBody>
      </p:sp>
      <p:sp>
        <p:nvSpPr>
          <p:cNvPr id="155650" name="Rectangle 3"/>
          <p:cNvSpPr>
            <a:spLocks noGrp="1" noChangeArrowheads="1"/>
          </p:cNvSpPr>
          <p:nvPr>
            <p:ph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ffectLst/>
                <a:latin typeface="Tahoma" charset="0"/>
              </a:rPr>
              <a:t>What did Hooke and Leeuwenhoek do to help advance cell biology?</a:t>
            </a:r>
          </a:p>
          <a:p>
            <a:r>
              <a:rPr lang="en-US">
                <a:effectLst/>
                <a:latin typeface="Tahoma" charset="0"/>
              </a:rPr>
              <a:t>Today:</a:t>
            </a:r>
          </a:p>
          <a:p>
            <a:pPr lvl="1"/>
            <a:r>
              <a:rPr lang="en-US">
                <a:effectLst/>
                <a:latin typeface="Tahoma" charset="0"/>
              </a:rPr>
              <a:t>Finish sharing your answers</a:t>
            </a:r>
          </a:p>
          <a:p>
            <a:pPr lvl="1"/>
            <a:r>
              <a:rPr lang="en-US">
                <a:effectLst/>
                <a:latin typeface="Tahoma" charset="0"/>
              </a:rPr>
              <a:t>Discuss some of the important discoveries dealing with cell biology</a:t>
            </a:r>
          </a:p>
          <a:p>
            <a:pPr lvl="1"/>
            <a:r>
              <a:rPr lang="en-US">
                <a:effectLst/>
                <a:latin typeface="Tahoma" charset="0"/>
              </a:rPr>
              <a:t>Take a pre-quiz (test your knowledge of the cell organelles)</a:t>
            </a:r>
          </a:p>
        </p:txBody>
      </p:sp>
    </p:spTree>
    <p:extLst>
      <p:ext uri="{BB962C8B-B14F-4D97-AF65-F5344CB8AC3E}">
        <p14:creationId xmlns:p14="http://schemas.microsoft.com/office/powerpoint/2010/main" val="1730777554"/>
      </p:ext>
    </p:extLst>
  </p:cSld>
  <p:clrMapOvr>
    <a:masterClrMapping/>
  </p:clrMapOvr>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Rectangle 2"/>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ffectLst/>
                <a:latin typeface="Tahoma" charset="0"/>
              </a:rPr>
              <a:t>Pg 76</a:t>
            </a:r>
          </a:p>
        </p:txBody>
      </p:sp>
      <p:sp>
        <p:nvSpPr>
          <p:cNvPr id="156674" name="Rectangle 3"/>
          <p:cNvSpPr>
            <a:spLocks noGrp="1" noChangeArrowheads="1"/>
          </p:cNvSpPr>
          <p:nvPr>
            <p:ph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pPr>
            <a:r>
              <a:rPr lang="en-US" sz="2400" dirty="0">
                <a:effectLst/>
                <a:latin typeface="Tahoma" charset="0"/>
              </a:rPr>
              <a:t>1. Nerve cell:   Shape</a:t>
            </a:r>
            <a:r>
              <a:rPr lang="en-US" sz="2400" dirty="0">
                <a:effectLst/>
                <a:latin typeface="Tahoma" charset="0"/>
                <a:sym typeface="Wingdings" charset="0"/>
              </a:rPr>
              <a:t> long thin extension of cell   Function  sends / receives nerve impulses</a:t>
            </a:r>
          </a:p>
          <a:p>
            <a:pPr>
              <a:lnSpc>
                <a:spcPct val="90000"/>
              </a:lnSpc>
            </a:pPr>
            <a:r>
              <a:rPr lang="en-US" sz="2400" dirty="0">
                <a:effectLst/>
                <a:latin typeface="Tahoma" charset="0"/>
                <a:sym typeface="Wingdings" charset="0"/>
              </a:rPr>
              <a:t>2.  Cell size is limited by the cell outer surface area to it</a:t>
            </a:r>
            <a:r>
              <a:rPr lang="ja-JP" altLang="en-US" sz="2400" dirty="0">
                <a:effectLst/>
                <a:latin typeface="Tahoma" charset="0"/>
                <a:sym typeface="Wingdings" charset="0"/>
              </a:rPr>
              <a:t>’</a:t>
            </a:r>
            <a:r>
              <a:rPr lang="en-US" altLang="ja-JP" sz="2400" dirty="0">
                <a:effectLst/>
                <a:latin typeface="Tahoma" charset="0"/>
                <a:sym typeface="Wingdings" charset="0"/>
              </a:rPr>
              <a:t>s volume</a:t>
            </a:r>
          </a:p>
          <a:p>
            <a:pPr>
              <a:lnSpc>
                <a:spcPct val="90000"/>
              </a:lnSpc>
            </a:pPr>
            <a:r>
              <a:rPr lang="en-US" sz="2400" dirty="0">
                <a:effectLst/>
                <a:latin typeface="Tahoma" charset="0"/>
                <a:sym typeface="Wingdings" charset="0"/>
              </a:rPr>
              <a:t>3.  </a:t>
            </a:r>
            <a:r>
              <a:rPr lang="en-US" sz="2400" dirty="0" smtClean="0">
                <a:effectLst/>
                <a:latin typeface="Tahoma" charset="0"/>
                <a:sym typeface="Wingdings" charset="0"/>
              </a:rPr>
              <a:t>Basic </a:t>
            </a:r>
            <a:r>
              <a:rPr lang="en-US" sz="2400" dirty="0">
                <a:effectLst/>
                <a:latin typeface="Tahoma" charset="0"/>
                <a:sym typeface="Wingdings" charset="0"/>
              </a:rPr>
              <a:t>cell parts:  plasma membrane (outer layer), cytoplasm (jelly like inside), nucleus (control center)</a:t>
            </a:r>
          </a:p>
          <a:p>
            <a:pPr>
              <a:lnSpc>
                <a:spcPct val="90000"/>
              </a:lnSpc>
            </a:pPr>
            <a:r>
              <a:rPr lang="en-US" sz="2400" dirty="0">
                <a:effectLst/>
                <a:latin typeface="Tahoma" charset="0"/>
                <a:sym typeface="Wingdings" charset="0"/>
              </a:rPr>
              <a:t>4.  diff. bet. </a:t>
            </a:r>
            <a:r>
              <a:rPr lang="en-US" sz="2400" dirty="0" err="1">
                <a:effectLst/>
                <a:latin typeface="Tahoma" charset="0"/>
                <a:sym typeface="Wingdings" charset="0"/>
              </a:rPr>
              <a:t>Prok</a:t>
            </a:r>
            <a:r>
              <a:rPr lang="en-US" sz="2400" dirty="0">
                <a:effectLst/>
                <a:latin typeface="Tahoma" charset="0"/>
                <a:sym typeface="Wingdings" charset="0"/>
              </a:rPr>
              <a:t>. &amp; </a:t>
            </a:r>
            <a:r>
              <a:rPr lang="en-US" sz="2400" dirty="0" err="1">
                <a:effectLst/>
                <a:latin typeface="Tahoma" charset="0"/>
                <a:sym typeface="Wingdings" charset="0"/>
              </a:rPr>
              <a:t>euk</a:t>
            </a:r>
            <a:r>
              <a:rPr lang="en-US" sz="2400" dirty="0">
                <a:effectLst/>
                <a:latin typeface="Tahoma" charset="0"/>
                <a:sym typeface="Wingdings" charset="0"/>
              </a:rPr>
              <a:t>. Cells:  eukaryotic  have nucleus, membrane bound organelles</a:t>
            </a:r>
          </a:p>
          <a:p>
            <a:pPr>
              <a:lnSpc>
                <a:spcPct val="90000"/>
              </a:lnSpc>
            </a:pPr>
            <a:r>
              <a:rPr lang="en-US" sz="2400" dirty="0">
                <a:effectLst/>
                <a:latin typeface="Tahoma" charset="0"/>
                <a:sym typeface="Wingdings" charset="0"/>
              </a:rPr>
              <a:t>Prokaryotic   no nucleus, no </a:t>
            </a:r>
            <a:r>
              <a:rPr lang="en-US" sz="2400" dirty="0" err="1">
                <a:effectLst/>
                <a:latin typeface="Tahoma" charset="0"/>
                <a:sym typeface="Wingdings" charset="0"/>
              </a:rPr>
              <a:t>memb</a:t>
            </a:r>
            <a:r>
              <a:rPr lang="en-US" sz="2400" dirty="0">
                <a:effectLst/>
                <a:latin typeface="Tahoma" charset="0"/>
                <a:sym typeface="Wingdings" charset="0"/>
              </a:rPr>
              <a:t>. Bound organelles</a:t>
            </a:r>
          </a:p>
          <a:p>
            <a:pPr>
              <a:lnSpc>
                <a:spcPct val="90000"/>
              </a:lnSpc>
              <a:buFont typeface="Wingdings" charset="0"/>
              <a:buNone/>
            </a:pPr>
            <a:endParaRPr lang="en-US" sz="2400" dirty="0">
              <a:effectLst/>
              <a:latin typeface="Tahoma" charset="0"/>
              <a:sym typeface="Wingdings" charset="0"/>
            </a:endParaRPr>
          </a:p>
          <a:p>
            <a:pPr>
              <a:lnSpc>
                <a:spcPct val="90000"/>
              </a:lnSpc>
            </a:pPr>
            <a:endParaRPr lang="en-US" sz="2400" dirty="0">
              <a:effectLst/>
              <a:latin typeface="Tahoma" charset="0"/>
            </a:endParaRPr>
          </a:p>
          <a:p>
            <a:pPr>
              <a:lnSpc>
                <a:spcPct val="90000"/>
              </a:lnSpc>
            </a:pPr>
            <a:endParaRPr lang="en-US" sz="2400" dirty="0">
              <a:effectLst/>
              <a:latin typeface="Tahoma" charset="0"/>
            </a:endParaRPr>
          </a:p>
          <a:p>
            <a:pPr>
              <a:lnSpc>
                <a:spcPct val="90000"/>
              </a:lnSpc>
            </a:pPr>
            <a:endParaRPr lang="en-US" sz="2400" dirty="0">
              <a:effectLst/>
              <a:latin typeface="Tahoma" charset="0"/>
            </a:endParaRPr>
          </a:p>
          <a:p>
            <a:pPr>
              <a:lnSpc>
                <a:spcPct val="90000"/>
              </a:lnSpc>
            </a:pPr>
            <a:endParaRPr lang="en-US" sz="2400" dirty="0">
              <a:effectLst/>
              <a:latin typeface="Tahoma" charset="0"/>
            </a:endParaRPr>
          </a:p>
        </p:txBody>
      </p:sp>
    </p:spTree>
    <p:extLst>
      <p:ext uri="{BB962C8B-B14F-4D97-AF65-F5344CB8AC3E}">
        <p14:creationId xmlns:p14="http://schemas.microsoft.com/office/powerpoint/2010/main" val="227150821"/>
      </p:ext>
    </p:extLst>
  </p:cSld>
  <p:clrMapOvr>
    <a:masterClrMapping/>
  </p:clrMapOvr>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2"/>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ffectLst/>
              <a:latin typeface="Tahoma" charset="0"/>
            </a:endParaRPr>
          </a:p>
        </p:txBody>
      </p:sp>
      <p:sp>
        <p:nvSpPr>
          <p:cNvPr id="73730" name="Rectangle 3"/>
          <p:cNvSpPr>
            <a:spLocks noGrp="1" noChangeArrowheads="1"/>
          </p:cNvSpPr>
          <p:nvPr>
            <p:ph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ffectLst/>
              <a:latin typeface="Tahoma" charset="0"/>
            </a:endParaRPr>
          </a:p>
        </p:txBody>
      </p:sp>
      <p:pic>
        <p:nvPicPr>
          <p:cNvPr id="29594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10025" y="1143000"/>
            <a:ext cx="5133975" cy="571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445968123"/>
      </p:ext>
    </p:extLst>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7" name="Rectangle 2"/>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ffectLst/>
              <a:latin typeface="Tahoma" charset="0"/>
            </a:endParaRPr>
          </a:p>
        </p:txBody>
      </p:sp>
      <p:sp>
        <p:nvSpPr>
          <p:cNvPr id="157698" name="Rectangle 3"/>
          <p:cNvSpPr>
            <a:spLocks noGrp="1" noChangeArrowheads="1"/>
          </p:cNvSpPr>
          <p:nvPr>
            <p:ph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ffectLst/>
              <a:latin typeface="Tahoma" charset="0"/>
            </a:endParaRPr>
          </a:p>
        </p:txBody>
      </p:sp>
    </p:spTree>
    <p:extLst>
      <p:ext uri="{BB962C8B-B14F-4D97-AF65-F5344CB8AC3E}">
        <p14:creationId xmlns:p14="http://schemas.microsoft.com/office/powerpoint/2010/main" val="2803528190"/>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2"/>
          <p:cNvSpPr>
            <a:spLocks noGrp="1" noChangeArrowheads="1"/>
          </p:cNvSpPr>
          <p:nvPr>
            <p:ph type="title"/>
          </p:nvPr>
        </p:nvSpPr>
        <p:spPr>
          <a:xfrm>
            <a:off x="228600" y="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a:effectLst/>
                <a:latin typeface="Tahoma" charset="0"/>
              </a:rPr>
              <a:t>Microscope Practice Assignment</a:t>
            </a:r>
          </a:p>
        </p:txBody>
      </p:sp>
      <p:sp>
        <p:nvSpPr>
          <p:cNvPr id="81922" name="Rectangle 3"/>
          <p:cNvSpPr>
            <a:spLocks noGrp="1" noChangeArrowheads="1"/>
          </p:cNvSpPr>
          <p:nvPr>
            <p:ph idx="1"/>
          </p:nvPr>
        </p:nvSpPr>
        <p:spPr>
          <a:xfrm>
            <a:off x="457200" y="1066800"/>
            <a:ext cx="8229600" cy="5334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effectLst/>
                <a:latin typeface="Tahoma" charset="0"/>
              </a:rPr>
              <a:t>Be careful with the scopes.</a:t>
            </a:r>
          </a:p>
          <a:p>
            <a:r>
              <a:rPr lang="en-US" dirty="0" smtClean="0">
                <a:effectLst/>
                <a:latin typeface="Tahoma" charset="0"/>
              </a:rPr>
              <a:t>Be </a:t>
            </a:r>
            <a:r>
              <a:rPr lang="en-US" dirty="0">
                <a:effectLst/>
                <a:latin typeface="Tahoma" charset="0"/>
              </a:rPr>
              <a:t>sure to write the total magnification for what you </a:t>
            </a:r>
            <a:r>
              <a:rPr lang="en-US" dirty="0" smtClean="0">
                <a:effectLst/>
                <a:latin typeface="Tahoma" charset="0"/>
              </a:rPr>
              <a:t>viewed </a:t>
            </a:r>
            <a:endParaRPr lang="en-US" dirty="0">
              <a:effectLst/>
              <a:latin typeface="Tahoma" charset="0"/>
            </a:endParaRPr>
          </a:p>
          <a:p>
            <a:r>
              <a:rPr lang="en-US" dirty="0">
                <a:effectLst/>
                <a:latin typeface="Tahoma" charset="0"/>
              </a:rPr>
              <a:t>Be sure you use the correct </a:t>
            </a:r>
            <a:r>
              <a:rPr lang="en-US" dirty="0" smtClean="0">
                <a:effectLst/>
                <a:latin typeface="Tahoma" charset="0"/>
              </a:rPr>
              <a:t>color pencils.</a:t>
            </a:r>
            <a:endParaRPr lang="en-US" dirty="0">
              <a:effectLst/>
              <a:latin typeface="Tahoma" charset="0"/>
            </a:endParaRPr>
          </a:p>
          <a:p>
            <a:r>
              <a:rPr lang="en-US" dirty="0">
                <a:effectLst/>
                <a:latin typeface="Tahoma" charset="0"/>
              </a:rPr>
              <a:t>Be sure you draw what you see in the </a:t>
            </a:r>
            <a:r>
              <a:rPr lang="en-US" u="sng" dirty="0">
                <a:effectLst/>
                <a:latin typeface="Tahoma" charset="0"/>
              </a:rPr>
              <a:t>field of view </a:t>
            </a:r>
            <a:r>
              <a:rPr lang="en-US" dirty="0">
                <a:effectLst/>
                <a:latin typeface="Tahoma" charset="0"/>
              </a:rPr>
              <a:t>the same size as the circle on the page.</a:t>
            </a:r>
          </a:p>
          <a:p>
            <a:r>
              <a:rPr lang="en-US" dirty="0">
                <a:effectLst/>
                <a:latin typeface="Tahoma" charset="0"/>
              </a:rPr>
              <a:t>Make sure the letter </a:t>
            </a:r>
            <a:r>
              <a:rPr lang="ja-JP" altLang="en-US" dirty="0">
                <a:effectLst/>
                <a:latin typeface="Tahoma" charset="0"/>
              </a:rPr>
              <a:t>“</a:t>
            </a:r>
            <a:r>
              <a:rPr lang="en-US" altLang="ja-JP" dirty="0">
                <a:effectLst/>
                <a:latin typeface="Tahoma" charset="0"/>
              </a:rPr>
              <a:t>e</a:t>
            </a:r>
            <a:r>
              <a:rPr lang="ja-JP" altLang="en-US" dirty="0">
                <a:effectLst/>
                <a:latin typeface="Tahoma" charset="0"/>
              </a:rPr>
              <a:t>”</a:t>
            </a:r>
            <a:r>
              <a:rPr lang="en-US" altLang="ja-JP" dirty="0">
                <a:effectLst/>
                <a:latin typeface="Tahoma" charset="0"/>
              </a:rPr>
              <a:t> is facing you when you put it on the stage!!</a:t>
            </a:r>
            <a:r>
              <a:rPr lang="en-US" altLang="ja-JP" dirty="0" smtClean="0">
                <a:effectLst/>
                <a:latin typeface="Tahoma" charset="0"/>
              </a:rPr>
              <a:t>!</a:t>
            </a:r>
          </a:p>
        </p:txBody>
      </p:sp>
    </p:spTree>
    <p:extLst>
      <p:ext uri="{BB962C8B-B14F-4D97-AF65-F5344CB8AC3E}">
        <p14:creationId xmlns:p14="http://schemas.microsoft.com/office/powerpoint/2010/main" val="1218859203"/>
      </p:ext>
    </p:extLst>
  </p:cSld>
  <p:clrMapOvr>
    <a:masterClrMapping/>
  </p:clrMapOvr>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1" name="Rectangle 2"/>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ffectLst/>
              <a:latin typeface="Tahoma" charset="0"/>
            </a:endParaRPr>
          </a:p>
        </p:txBody>
      </p:sp>
      <p:sp>
        <p:nvSpPr>
          <p:cNvPr id="158722" name="Rectangle 3"/>
          <p:cNvSpPr>
            <a:spLocks noGrp="1" noChangeArrowheads="1"/>
          </p:cNvSpPr>
          <p:nvPr>
            <p:ph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ffectLst/>
              <a:latin typeface="Tahoma" charset="0"/>
            </a:endParaRPr>
          </a:p>
        </p:txBody>
      </p:sp>
    </p:spTree>
    <p:extLst>
      <p:ext uri="{BB962C8B-B14F-4D97-AF65-F5344CB8AC3E}">
        <p14:creationId xmlns:p14="http://schemas.microsoft.com/office/powerpoint/2010/main" val="4284852988"/>
      </p:ext>
    </p:extLst>
  </p:cSld>
  <p:clrMapOvr>
    <a:masterClrMapping/>
  </p:clrMapOvr>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6" name="Text Box 2"/>
          <p:cNvSpPr txBox="1">
            <a:spLocks noChangeArrowheads="1"/>
          </p:cNvSpPr>
          <p:nvPr/>
        </p:nvSpPr>
        <p:spPr bwMode="auto">
          <a:xfrm>
            <a:off x="0" y="76200"/>
            <a:ext cx="9144000" cy="6675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3200" b="1" u="sng">
                <a:cs typeface="+mn-cs"/>
              </a:rPr>
              <a:t>Teach an organelle</a:t>
            </a:r>
            <a:r>
              <a:rPr lang="en-US" sz="3200" b="1">
                <a:cs typeface="+mn-cs"/>
              </a:rPr>
              <a:t>:</a:t>
            </a:r>
          </a:p>
          <a:p>
            <a:pPr>
              <a:spcBef>
                <a:spcPct val="50000"/>
              </a:spcBef>
              <a:defRPr/>
            </a:pPr>
            <a:r>
              <a:rPr lang="en-US" sz="3200" b="1">
                <a:solidFill>
                  <a:schemeClr val="tx2"/>
                </a:solidFill>
                <a:cs typeface="+mn-cs"/>
              </a:rPr>
              <a:t>Groups of two w/ one laptop</a:t>
            </a:r>
          </a:p>
          <a:p>
            <a:pPr>
              <a:spcBef>
                <a:spcPct val="50000"/>
              </a:spcBef>
              <a:defRPr/>
            </a:pPr>
            <a:r>
              <a:rPr lang="en-US" sz="3200" b="1">
                <a:solidFill>
                  <a:srgbClr val="99FF99"/>
                </a:solidFill>
                <a:cs typeface="+mn-cs"/>
              </a:rPr>
              <a:t>Time to prepare = 10-15 minutes</a:t>
            </a:r>
          </a:p>
          <a:p>
            <a:pPr>
              <a:spcBef>
                <a:spcPct val="50000"/>
              </a:spcBef>
              <a:defRPr/>
            </a:pPr>
            <a:r>
              <a:rPr lang="en-US" sz="3200" b="1">
                <a:solidFill>
                  <a:srgbClr val="CCFFFF"/>
                </a:solidFill>
                <a:cs typeface="+mn-cs"/>
              </a:rPr>
              <a:t>Task:  Prepare one ppt slide including a student friendly def. + at least 1 picture.</a:t>
            </a:r>
            <a:r>
              <a:rPr lang="en-US" sz="3200" b="1">
                <a:cs typeface="+mn-cs"/>
              </a:rPr>
              <a:t>  </a:t>
            </a:r>
          </a:p>
          <a:p>
            <a:pPr>
              <a:spcBef>
                <a:spcPct val="50000"/>
              </a:spcBef>
              <a:defRPr/>
            </a:pPr>
            <a:r>
              <a:rPr lang="en-US" sz="3200" b="1">
                <a:solidFill>
                  <a:srgbClr val="FFCCFF"/>
                </a:solidFill>
                <a:cs typeface="+mn-cs"/>
              </a:rPr>
              <a:t>1 student will present def to class + the other will explain the picture's) (</a:t>
            </a:r>
            <a:r>
              <a:rPr lang="en-US" sz="3200" b="1">
                <a:cs typeface="+mn-cs"/>
              </a:rPr>
              <a:t>I will decide who does what so both of you should be ready to do either!</a:t>
            </a:r>
            <a:r>
              <a:rPr lang="en-US" sz="3200" b="1">
                <a:solidFill>
                  <a:srgbClr val="FFCCFF"/>
                </a:solidFill>
                <a:cs typeface="+mn-cs"/>
              </a:rPr>
              <a:t>).</a:t>
            </a:r>
          </a:p>
          <a:p>
            <a:pPr>
              <a:spcBef>
                <a:spcPct val="50000"/>
              </a:spcBef>
              <a:defRPr/>
            </a:pPr>
            <a:r>
              <a:rPr lang="en-US" sz="3200" b="1">
                <a:solidFill>
                  <a:srgbClr val="66FFFF"/>
                </a:solidFill>
                <a:cs typeface="+mn-cs"/>
              </a:rPr>
              <a:t>Presenting time = 45 seconds – 1 minute …PRACTICE</a:t>
            </a:r>
          </a:p>
        </p:txBody>
      </p:sp>
    </p:spTree>
    <p:extLst>
      <p:ext uri="{BB962C8B-B14F-4D97-AF65-F5344CB8AC3E}">
        <p14:creationId xmlns:p14="http://schemas.microsoft.com/office/powerpoint/2010/main" val="23318415"/>
      </p:ext>
    </p:extLst>
  </p:cSld>
  <p:clrMapOvr>
    <a:masterClrMapping/>
  </p:clrMapOvr>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idx="4294967295"/>
          </p:nvPr>
        </p:nvSpPr>
        <p:spPr>
          <a:xfrm>
            <a:off x="0" y="274638"/>
            <a:ext cx="8229600" cy="1143000"/>
          </a:xfrm>
        </p:spPr>
        <p:txBody>
          <a:bodyPr/>
          <a:lstStyle/>
          <a:p>
            <a:pPr eaLnBrk="1" hangingPunct="1">
              <a:defRPr/>
            </a:pPr>
            <a:r>
              <a:rPr lang="en-US" sz="4000">
                <a:latin typeface="Tahoma" charset="0"/>
                <a:cs typeface="+mj-cs"/>
              </a:rPr>
              <a:t>Cell Organelle PowerPoint – Directions – 35 points</a:t>
            </a:r>
          </a:p>
        </p:txBody>
      </p:sp>
      <p:sp>
        <p:nvSpPr>
          <p:cNvPr id="19459" name="Rectangle 3"/>
          <p:cNvSpPr>
            <a:spLocks noGrp="1" noChangeArrowheads="1"/>
          </p:cNvSpPr>
          <p:nvPr>
            <p:ph type="body" idx="4294967295"/>
          </p:nvPr>
        </p:nvSpPr>
        <p:spPr>
          <a:xfrm>
            <a:off x="0" y="1600200"/>
            <a:ext cx="8229600" cy="4525963"/>
          </a:xfrm>
        </p:spPr>
        <p:txBody>
          <a:bodyPr/>
          <a:lstStyle/>
          <a:p>
            <a:pPr eaLnBrk="1" hangingPunct="1">
              <a:lnSpc>
                <a:spcPct val="90000"/>
              </a:lnSpc>
              <a:defRPr/>
            </a:pPr>
            <a:r>
              <a:rPr lang="en-US" sz="2500">
                <a:latin typeface="Tahoma" charset="0"/>
                <a:cs typeface="+mn-cs"/>
              </a:rPr>
              <a:t>You are going to create a PowerPoint that illustrates information about </a:t>
            </a:r>
            <a:r>
              <a:rPr lang="en-US" sz="2500" u="sng">
                <a:latin typeface="Tahoma" charset="0"/>
                <a:cs typeface="+mn-cs"/>
              </a:rPr>
              <a:t>each</a:t>
            </a:r>
            <a:r>
              <a:rPr lang="en-US" sz="2500">
                <a:latin typeface="Tahoma" charset="0"/>
                <a:cs typeface="+mn-cs"/>
              </a:rPr>
              <a:t> cellular organelle.  </a:t>
            </a:r>
          </a:p>
          <a:p>
            <a:pPr eaLnBrk="1" hangingPunct="1">
              <a:lnSpc>
                <a:spcPct val="90000"/>
              </a:lnSpc>
              <a:defRPr/>
            </a:pPr>
            <a:r>
              <a:rPr lang="en-US" sz="2500">
                <a:latin typeface="Tahoma" charset="0"/>
                <a:cs typeface="+mn-cs"/>
              </a:rPr>
              <a:t>Each organelle must be identified with an </a:t>
            </a:r>
            <a:r>
              <a:rPr lang="en-US" sz="2500" u="sng">
                <a:latin typeface="Tahoma" charset="0"/>
                <a:cs typeface="+mn-cs"/>
              </a:rPr>
              <a:t>image</a:t>
            </a:r>
            <a:r>
              <a:rPr lang="en-US" sz="2500">
                <a:latin typeface="Tahoma" charset="0"/>
                <a:cs typeface="+mn-cs"/>
              </a:rPr>
              <a:t> and you must explain it</a:t>
            </a:r>
            <a:r>
              <a:rPr lang="ja-JP" altLang="en-US" sz="2500">
                <a:latin typeface="Tahoma" charset="0"/>
                <a:cs typeface="+mn-cs"/>
              </a:rPr>
              <a:t>’</a:t>
            </a:r>
            <a:r>
              <a:rPr lang="en-US" sz="2500">
                <a:latin typeface="Tahoma" charset="0"/>
                <a:cs typeface="+mn-cs"/>
              </a:rPr>
              <a:t>s </a:t>
            </a:r>
            <a:r>
              <a:rPr lang="en-US" sz="2500" u="sng">
                <a:latin typeface="Tahoma" charset="0"/>
                <a:cs typeface="+mn-cs"/>
              </a:rPr>
              <a:t>function</a:t>
            </a:r>
            <a:r>
              <a:rPr lang="en-US" sz="2500">
                <a:latin typeface="Tahoma" charset="0"/>
                <a:cs typeface="+mn-cs"/>
              </a:rPr>
              <a:t>.</a:t>
            </a:r>
          </a:p>
          <a:p>
            <a:pPr eaLnBrk="1" hangingPunct="1">
              <a:lnSpc>
                <a:spcPct val="90000"/>
              </a:lnSpc>
              <a:defRPr/>
            </a:pPr>
            <a:r>
              <a:rPr lang="en-US" sz="2500">
                <a:latin typeface="Tahoma" charset="0"/>
                <a:cs typeface="+mn-cs"/>
              </a:rPr>
              <a:t>You must also identify plant organelles and </a:t>
            </a:r>
            <a:r>
              <a:rPr lang="en-US" sz="2500" u="sng">
                <a:latin typeface="Tahoma" charset="0"/>
                <a:cs typeface="+mn-cs"/>
              </a:rPr>
              <a:t>compare / contrast </a:t>
            </a:r>
            <a:r>
              <a:rPr lang="en-US" sz="2500">
                <a:latin typeface="Tahoma" charset="0"/>
                <a:cs typeface="+mn-cs"/>
              </a:rPr>
              <a:t>the differences they have from animal cells.</a:t>
            </a:r>
          </a:p>
          <a:p>
            <a:pPr eaLnBrk="1" hangingPunct="1">
              <a:lnSpc>
                <a:spcPct val="90000"/>
              </a:lnSpc>
              <a:defRPr/>
            </a:pPr>
            <a:r>
              <a:rPr lang="en-US" sz="2500">
                <a:latin typeface="Tahoma" charset="0"/>
                <a:cs typeface="+mn-cs"/>
              </a:rPr>
              <a:t>Your PowerPoint will be graded for the detail of it</a:t>
            </a:r>
            <a:r>
              <a:rPr lang="ja-JP" altLang="en-US" sz="2500">
                <a:latin typeface="Tahoma" charset="0"/>
                <a:cs typeface="+mn-cs"/>
              </a:rPr>
              <a:t>’</a:t>
            </a:r>
            <a:r>
              <a:rPr lang="en-US" sz="2500">
                <a:latin typeface="Tahoma" charset="0"/>
                <a:cs typeface="+mn-cs"/>
              </a:rPr>
              <a:t>s information and pertinence of it</a:t>
            </a:r>
            <a:r>
              <a:rPr lang="ja-JP" altLang="en-US" sz="2500">
                <a:latin typeface="Tahoma" charset="0"/>
                <a:cs typeface="+mn-cs"/>
              </a:rPr>
              <a:t>’</a:t>
            </a:r>
            <a:r>
              <a:rPr lang="en-US" sz="2500">
                <a:latin typeface="Tahoma" charset="0"/>
                <a:cs typeface="+mn-cs"/>
              </a:rPr>
              <a:t>s images</a:t>
            </a:r>
          </a:p>
          <a:p>
            <a:pPr eaLnBrk="1" hangingPunct="1">
              <a:lnSpc>
                <a:spcPct val="90000"/>
              </a:lnSpc>
              <a:defRPr/>
            </a:pPr>
            <a:r>
              <a:rPr lang="en-US" sz="2500">
                <a:latin typeface="Tahoma" charset="0"/>
                <a:cs typeface="+mn-cs"/>
              </a:rPr>
              <a:t>You will submit your presentation to me (using a flash drive) or you can post it to the wikispace.</a:t>
            </a:r>
          </a:p>
        </p:txBody>
      </p:sp>
    </p:spTree>
    <p:extLst>
      <p:ext uri="{BB962C8B-B14F-4D97-AF65-F5344CB8AC3E}">
        <p14:creationId xmlns:p14="http://schemas.microsoft.com/office/powerpoint/2010/main" val="35087925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animEffect transition="in" filter="blinds(horizontal)">
                                      <p:cBhvr>
                                        <p:cTn id="7" dur="500"/>
                                        <p:tgtEl>
                                          <p:spTgt spid="1945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9459">
                                            <p:txEl>
                                              <p:pRg st="1" end="1"/>
                                            </p:txEl>
                                          </p:spTgt>
                                        </p:tgtEl>
                                        <p:attrNameLst>
                                          <p:attrName>style.visibility</p:attrName>
                                        </p:attrNameLst>
                                      </p:cBhvr>
                                      <p:to>
                                        <p:strVal val="visible"/>
                                      </p:to>
                                    </p:set>
                                    <p:animEffect transition="in" filter="blinds(horizontal)">
                                      <p:cBhvr>
                                        <p:cTn id="12" dur="500"/>
                                        <p:tgtEl>
                                          <p:spTgt spid="1945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9459">
                                            <p:txEl>
                                              <p:pRg st="2" end="2"/>
                                            </p:txEl>
                                          </p:spTgt>
                                        </p:tgtEl>
                                        <p:attrNameLst>
                                          <p:attrName>style.visibility</p:attrName>
                                        </p:attrNameLst>
                                      </p:cBhvr>
                                      <p:to>
                                        <p:strVal val="visible"/>
                                      </p:to>
                                    </p:set>
                                    <p:animEffect transition="in" filter="blinds(horizontal)">
                                      <p:cBhvr>
                                        <p:cTn id="17" dur="500"/>
                                        <p:tgtEl>
                                          <p:spTgt spid="19459">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9459">
                                            <p:txEl>
                                              <p:pRg st="3" end="3"/>
                                            </p:txEl>
                                          </p:spTgt>
                                        </p:tgtEl>
                                        <p:attrNameLst>
                                          <p:attrName>style.visibility</p:attrName>
                                        </p:attrNameLst>
                                      </p:cBhvr>
                                      <p:to>
                                        <p:strVal val="visible"/>
                                      </p:to>
                                    </p:set>
                                    <p:animEffect transition="in" filter="blinds(horizontal)">
                                      <p:cBhvr>
                                        <p:cTn id="22" dur="500"/>
                                        <p:tgtEl>
                                          <p:spTgt spid="19459">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9459">
                                            <p:txEl>
                                              <p:pRg st="4" end="4"/>
                                            </p:txEl>
                                          </p:spTgt>
                                        </p:tgtEl>
                                        <p:attrNameLst>
                                          <p:attrName>style.visibility</p:attrName>
                                        </p:attrNameLst>
                                      </p:cBhvr>
                                      <p:to>
                                        <p:strVal val="visible"/>
                                      </p:to>
                                    </p:set>
                                    <p:animEffect transition="in" filter="blinds(horizontal)">
                                      <p:cBhvr>
                                        <p:cTn id="27" dur="500"/>
                                        <p:tgtEl>
                                          <p:spTgt spid="1945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1" name="Rectangle 5"/>
          <p:cNvSpPr>
            <a:spLocks noGrp="1" noChangeArrowheads="1"/>
          </p:cNvSpPr>
          <p:nvPr>
            <p:ph type="body" idx="4294967295"/>
          </p:nvPr>
        </p:nvSpPr>
        <p:spPr>
          <a:xfrm>
            <a:off x="0" y="0"/>
            <a:ext cx="7696200" cy="1143000"/>
          </a:xfrm>
        </p:spPr>
        <p:txBody>
          <a:bodyPr anchor="b"/>
          <a:lstStyle/>
          <a:p>
            <a:pPr marL="0" indent="0" eaLnBrk="1" hangingPunct="1">
              <a:lnSpc>
                <a:spcPct val="70000"/>
              </a:lnSpc>
              <a:buFont typeface="Wingdings" charset="0"/>
              <a:buNone/>
              <a:defRPr/>
            </a:pPr>
            <a:r>
              <a:rPr lang="en-US" sz="2400" b="1">
                <a:latin typeface="Tahoma" charset="0"/>
                <a:cs typeface="+mn-cs"/>
              </a:rPr>
              <a:t>Describe and find an illustration of these 25 organelles</a:t>
            </a:r>
          </a:p>
        </p:txBody>
      </p:sp>
      <p:sp>
        <p:nvSpPr>
          <p:cNvPr id="3" name="Content Placeholder 2"/>
          <p:cNvSpPr>
            <a:spLocks noGrp="1"/>
          </p:cNvSpPr>
          <p:nvPr>
            <p:ph sz="half" idx="4294967295"/>
          </p:nvPr>
        </p:nvSpPr>
        <p:spPr>
          <a:xfrm>
            <a:off x="0" y="1219200"/>
            <a:ext cx="4038600" cy="4800600"/>
          </a:xfrm>
        </p:spPr>
        <p:txBody>
          <a:bodyPr>
            <a:normAutofit lnSpcReduction="10000"/>
          </a:bodyPr>
          <a:lstStyle/>
          <a:p>
            <a:pPr eaLnBrk="1" hangingPunct="1">
              <a:lnSpc>
                <a:spcPct val="80000"/>
              </a:lnSpc>
              <a:defRPr/>
            </a:pPr>
            <a:r>
              <a:rPr lang="en-US" sz="2400">
                <a:latin typeface="Tahoma" charset="0"/>
                <a:cs typeface="+mn-cs"/>
              </a:rPr>
              <a:t>Plasma membrane</a:t>
            </a:r>
          </a:p>
          <a:p>
            <a:pPr lvl="1" eaLnBrk="1" hangingPunct="1">
              <a:lnSpc>
                <a:spcPct val="80000"/>
              </a:lnSpc>
              <a:defRPr/>
            </a:pPr>
            <a:r>
              <a:rPr lang="en-US" sz="2000">
                <a:latin typeface="Tahoma" charset="0"/>
              </a:rPr>
              <a:t>Phospholipids bilayer</a:t>
            </a:r>
          </a:p>
          <a:p>
            <a:pPr eaLnBrk="1" hangingPunct="1">
              <a:lnSpc>
                <a:spcPct val="80000"/>
              </a:lnSpc>
              <a:defRPr/>
            </a:pPr>
            <a:r>
              <a:rPr lang="en-US" sz="2400">
                <a:latin typeface="Tahoma" charset="0"/>
                <a:cs typeface="+mn-cs"/>
              </a:rPr>
              <a:t>Cytoplasm</a:t>
            </a:r>
          </a:p>
          <a:p>
            <a:pPr eaLnBrk="1" hangingPunct="1">
              <a:lnSpc>
                <a:spcPct val="80000"/>
              </a:lnSpc>
              <a:defRPr/>
            </a:pPr>
            <a:r>
              <a:rPr lang="en-US" sz="2400">
                <a:latin typeface="Tahoma" charset="0"/>
                <a:cs typeface="+mn-cs"/>
              </a:rPr>
              <a:t>Cytosol</a:t>
            </a:r>
          </a:p>
          <a:p>
            <a:pPr eaLnBrk="1" hangingPunct="1">
              <a:lnSpc>
                <a:spcPct val="80000"/>
              </a:lnSpc>
              <a:defRPr/>
            </a:pPr>
            <a:r>
              <a:rPr lang="en-US" sz="2400">
                <a:latin typeface="Tahoma" charset="0"/>
                <a:cs typeface="+mn-cs"/>
              </a:rPr>
              <a:t>Nucleus</a:t>
            </a:r>
          </a:p>
          <a:p>
            <a:pPr lvl="1" eaLnBrk="1" hangingPunct="1">
              <a:lnSpc>
                <a:spcPct val="80000"/>
              </a:lnSpc>
              <a:defRPr/>
            </a:pPr>
            <a:r>
              <a:rPr lang="en-US" sz="2000">
                <a:latin typeface="Tahoma" charset="0"/>
              </a:rPr>
              <a:t>Nuclear Pore</a:t>
            </a:r>
          </a:p>
          <a:p>
            <a:pPr lvl="1" eaLnBrk="1" hangingPunct="1">
              <a:lnSpc>
                <a:spcPct val="80000"/>
              </a:lnSpc>
              <a:defRPr/>
            </a:pPr>
            <a:r>
              <a:rPr lang="en-US" sz="2000">
                <a:latin typeface="Tahoma" charset="0"/>
              </a:rPr>
              <a:t>Nuclear Membrane</a:t>
            </a:r>
          </a:p>
          <a:p>
            <a:pPr lvl="1" eaLnBrk="1" hangingPunct="1">
              <a:lnSpc>
                <a:spcPct val="80000"/>
              </a:lnSpc>
              <a:defRPr/>
            </a:pPr>
            <a:r>
              <a:rPr lang="en-US" sz="2000">
                <a:latin typeface="Tahoma" charset="0"/>
              </a:rPr>
              <a:t>Nucleolus</a:t>
            </a:r>
          </a:p>
          <a:p>
            <a:pPr eaLnBrk="1" hangingPunct="1">
              <a:lnSpc>
                <a:spcPct val="70000"/>
              </a:lnSpc>
              <a:defRPr/>
            </a:pPr>
            <a:r>
              <a:rPr lang="en-US" sz="2400">
                <a:latin typeface="Tahoma" charset="0"/>
                <a:cs typeface="+mn-cs"/>
              </a:rPr>
              <a:t>Chromosome</a:t>
            </a:r>
          </a:p>
          <a:p>
            <a:pPr eaLnBrk="1" hangingPunct="1">
              <a:lnSpc>
                <a:spcPct val="70000"/>
              </a:lnSpc>
              <a:defRPr/>
            </a:pPr>
            <a:r>
              <a:rPr lang="en-US" sz="2400">
                <a:latin typeface="Tahoma" charset="0"/>
                <a:cs typeface="+mn-cs"/>
              </a:rPr>
              <a:t>Nuclear envelope</a:t>
            </a:r>
          </a:p>
          <a:p>
            <a:pPr eaLnBrk="1" hangingPunct="1">
              <a:lnSpc>
                <a:spcPct val="70000"/>
              </a:lnSpc>
              <a:defRPr/>
            </a:pPr>
            <a:r>
              <a:rPr lang="en-US" sz="2400">
                <a:latin typeface="Tahoma" charset="0"/>
                <a:cs typeface="+mn-cs"/>
              </a:rPr>
              <a:t>Ribosome</a:t>
            </a:r>
          </a:p>
          <a:p>
            <a:pPr eaLnBrk="1" hangingPunct="1">
              <a:lnSpc>
                <a:spcPct val="70000"/>
              </a:lnSpc>
              <a:defRPr/>
            </a:pPr>
            <a:r>
              <a:rPr lang="en-US" sz="2400">
                <a:latin typeface="Tahoma" charset="0"/>
                <a:cs typeface="+mn-cs"/>
              </a:rPr>
              <a:t>Mitochondrion</a:t>
            </a:r>
          </a:p>
          <a:p>
            <a:pPr eaLnBrk="1" hangingPunct="1">
              <a:lnSpc>
                <a:spcPct val="70000"/>
              </a:lnSpc>
              <a:defRPr/>
            </a:pPr>
            <a:r>
              <a:rPr lang="en-US" sz="2400">
                <a:latin typeface="Tahoma" charset="0"/>
                <a:cs typeface="+mn-cs"/>
              </a:rPr>
              <a:t>Endoplasmic reticulum</a:t>
            </a:r>
          </a:p>
          <a:p>
            <a:pPr eaLnBrk="1" hangingPunct="1">
              <a:lnSpc>
                <a:spcPct val="70000"/>
              </a:lnSpc>
              <a:defRPr/>
            </a:pPr>
            <a:r>
              <a:rPr lang="en-US" sz="2400">
                <a:latin typeface="Tahoma" charset="0"/>
                <a:cs typeface="+mn-cs"/>
              </a:rPr>
              <a:t>Golgi Apparatus </a:t>
            </a:r>
          </a:p>
          <a:p>
            <a:pPr eaLnBrk="1" hangingPunct="1">
              <a:lnSpc>
                <a:spcPct val="70000"/>
              </a:lnSpc>
              <a:defRPr/>
            </a:pPr>
            <a:r>
              <a:rPr lang="en-US" sz="2400">
                <a:latin typeface="Tahoma" charset="0"/>
                <a:cs typeface="+mn-cs"/>
              </a:rPr>
              <a:t>Lysosome</a:t>
            </a:r>
          </a:p>
          <a:p>
            <a:pPr eaLnBrk="1" hangingPunct="1">
              <a:lnSpc>
                <a:spcPct val="70000"/>
              </a:lnSpc>
              <a:defRPr/>
            </a:pPr>
            <a:endParaRPr lang="en-US" sz="2400">
              <a:latin typeface="Tahoma" charset="0"/>
              <a:cs typeface="+mn-cs"/>
            </a:endParaRPr>
          </a:p>
        </p:txBody>
      </p:sp>
      <p:sp>
        <p:nvSpPr>
          <p:cNvPr id="9" name="Content Placeholder 8"/>
          <p:cNvSpPr>
            <a:spLocks noGrp="1"/>
          </p:cNvSpPr>
          <p:nvPr>
            <p:ph sz="quarter" idx="4294967295"/>
          </p:nvPr>
        </p:nvSpPr>
        <p:spPr>
          <a:xfrm>
            <a:off x="4343400" y="1219200"/>
            <a:ext cx="4800600" cy="4648200"/>
          </a:xfrm>
        </p:spPr>
        <p:txBody>
          <a:bodyPr/>
          <a:lstStyle/>
          <a:p>
            <a:pPr eaLnBrk="1" hangingPunct="1">
              <a:lnSpc>
                <a:spcPct val="70000"/>
              </a:lnSpc>
              <a:buFont typeface="Wingdings" pitchFamily="2" charset="2"/>
              <a:buChar char="n"/>
              <a:defRPr/>
            </a:pPr>
            <a:r>
              <a:rPr lang="en-US" sz="2400" dirty="0" smtClean="0">
                <a:ea typeface="+mn-ea"/>
                <a:cs typeface="+mn-cs"/>
              </a:rPr>
              <a:t>Cytoskeleton</a:t>
            </a:r>
          </a:p>
          <a:p>
            <a:pPr eaLnBrk="1" hangingPunct="1">
              <a:lnSpc>
                <a:spcPct val="70000"/>
              </a:lnSpc>
              <a:buFont typeface="Wingdings" pitchFamily="2" charset="2"/>
              <a:buChar char="n"/>
              <a:defRPr/>
            </a:pPr>
            <a:r>
              <a:rPr lang="en-US" sz="2400" dirty="0" smtClean="0">
                <a:ea typeface="+mn-ea"/>
                <a:cs typeface="+mn-cs"/>
              </a:rPr>
              <a:t>Microtubule</a:t>
            </a:r>
          </a:p>
          <a:p>
            <a:pPr eaLnBrk="1" hangingPunct="1">
              <a:lnSpc>
                <a:spcPct val="70000"/>
              </a:lnSpc>
              <a:buFont typeface="Wingdings" pitchFamily="2" charset="2"/>
              <a:buChar char="n"/>
              <a:defRPr/>
            </a:pPr>
            <a:r>
              <a:rPr lang="en-US" sz="2400" dirty="0" smtClean="0">
                <a:ea typeface="+mn-ea"/>
                <a:cs typeface="+mn-cs"/>
              </a:rPr>
              <a:t>Microfilament</a:t>
            </a:r>
          </a:p>
          <a:p>
            <a:pPr eaLnBrk="1" hangingPunct="1">
              <a:lnSpc>
                <a:spcPct val="70000"/>
              </a:lnSpc>
              <a:buFont typeface="Wingdings" pitchFamily="2" charset="2"/>
              <a:buChar char="n"/>
              <a:defRPr/>
            </a:pPr>
            <a:r>
              <a:rPr lang="en-US" sz="2400" dirty="0" smtClean="0">
                <a:ea typeface="+mn-ea"/>
                <a:cs typeface="+mn-cs"/>
              </a:rPr>
              <a:t>Cilium</a:t>
            </a:r>
          </a:p>
          <a:p>
            <a:pPr eaLnBrk="1" hangingPunct="1">
              <a:lnSpc>
                <a:spcPct val="70000"/>
              </a:lnSpc>
              <a:buFont typeface="Wingdings" pitchFamily="2" charset="2"/>
              <a:buChar char="n"/>
              <a:defRPr/>
            </a:pPr>
            <a:r>
              <a:rPr lang="en-US" sz="2400" dirty="0" smtClean="0">
                <a:ea typeface="+mn-ea"/>
                <a:cs typeface="+mn-cs"/>
              </a:rPr>
              <a:t>Flagellum</a:t>
            </a:r>
          </a:p>
          <a:p>
            <a:pPr eaLnBrk="1" hangingPunct="1">
              <a:lnSpc>
                <a:spcPct val="70000"/>
              </a:lnSpc>
              <a:buFont typeface="Wingdings" pitchFamily="2" charset="2"/>
              <a:buChar char="n"/>
              <a:defRPr/>
            </a:pPr>
            <a:r>
              <a:rPr lang="en-US" sz="2400" dirty="0" err="1" smtClean="0">
                <a:ea typeface="+mn-ea"/>
                <a:cs typeface="+mn-cs"/>
              </a:rPr>
              <a:t>Centriole</a:t>
            </a:r>
            <a:r>
              <a:rPr lang="en-US" sz="2400" dirty="0" smtClean="0">
                <a:ea typeface="+mn-ea"/>
                <a:cs typeface="+mn-cs"/>
              </a:rPr>
              <a:t> </a:t>
            </a:r>
          </a:p>
          <a:p>
            <a:pPr eaLnBrk="1" hangingPunct="1">
              <a:lnSpc>
                <a:spcPct val="70000"/>
              </a:lnSpc>
              <a:buFont typeface="Wingdings" pitchFamily="2" charset="2"/>
              <a:buChar char="n"/>
              <a:defRPr/>
            </a:pPr>
            <a:r>
              <a:rPr lang="en-US" sz="2400" dirty="0" smtClean="0">
                <a:ea typeface="+mn-ea"/>
                <a:cs typeface="+mn-cs"/>
              </a:rPr>
              <a:t>Cell wall</a:t>
            </a:r>
          </a:p>
          <a:p>
            <a:pPr eaLnBrk="1" hangingPunct="1">
              <a:buFont typeface="Wingdings" pitchFamily="2" charset="2"/>
              <a:buChar char="n"/>
              <a:defRPr/>
            </a:pPr>
            <a:r>
              <a:rPr lang="en-US" sz="2400" dirty="0" smtClean="0">
                <a:ea typeface="+mn-ea"/>
                <a:cs typeface="+mn-cs"/>
              </a:rPr>
              <a:t>Central vacuole</a:t>
            </a:r>
          </a:p>
          <a:p>
            <a:pPr eaLnBrk="1" hangingPunct="1">
              <a:buFont typeface="Wingdings" pitchFamily="2" charset="2"/>
              <a:buChar char="n"/>
              <a:defRPr/>
            </a:pPr>
            <a:r>
              <a:rPr lang="en-US" sz="2400" dirty="0" smtClean="0">
                <a:ea typeface="+mn-ea"/>
                <a:cs typeface="+mn-cs"/>
              </a:rPr>
              <a:t>Plastid</a:t>
            </a:r>
          </a:p>
          <a:p>
            <a:pPr eaLnBrk="1" hangingPunct="1">
              <a:buFont typeface="Wingdings" pitchFamily="2" charset="2"/>
              <a:buChar char="n"/>
              <a:defRPr/>
            </a:pPr>
            <a:r>
              <a:rPr lang="en-US" sz="2400" dirty="0" smtClean="0">
                <a:ea typeface="+mn-ea"/>
                <a:cs typeface="+mn-cs"/>
              </a:rPr>
              <a:t>Chloroplast</a:t>
            </a:r>
          </a:p>
          <a:p>
            <a:pPr eaLnBrk="1" hangingPunct="1">
              <a:buFont typeface="Wingdings" pitchFamily="2" charset="2"/>
              <a:buChar char="n"/>
              <a:defRPr/>
            </a:pPr>
            <a:r>
              <a:rPr lang="en-US" sz="2400" dirty="0" smtClean="0">
                <a:ea typeface="+mn-ea"/>
                <a:cs typeface="+mn-cs"/>
              </a:rPr>
              <a:t>Chlorophyll</a:t>
            </a:r>
          </a:p>
          <a:p>
            <a:pPr eaLnBrk="1" hangingPunct="1">
              <a:buFont typeface="Wingdings" pitchFamily="2" charset="2"/>
              <a:buChar char="n"/>
              <a:defRPr/>
            </a:pPr>
            <a:endParaRPr lang="en-US" sz="2400" dirty="0" smtClean="0">
              <a:ea typeface="+mn-ea"/>
              <a:cs typeface="+mn-cs"/>
            </a:endParaRPr>
          </a:p>
        </p:txBody>
      </p:sp>
    </p:spTree>
    <p:extLst>
      <p:ext uri="{BB962C8B-B14F-4D97-AF65-F5344CB8AC3E}">
        <p14:creationId xmlns:p14="http://schemas.microsoft.com/office/powerpoint/2010/main" val="1763355742"/>
      </p:ext>
    </p:extLst>
  </p:cSld>
  <p:clrMapOvr>
    <a:masterClrMapping/>
  </p:clrMapOvr>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4735550"/>
      </p:ext>
    </p:extLst>
  </p:cSld>
  <p:clrMapOvr>
    <a:masterClrMapping/>
  </p:clrMapOvr>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2"/>
          <p:cNvSpPr>
            <a:spLocks noGrp="1" noChangeArrowheads="1"/>
          </p:cNvSpPr>
          <p:nvPr>
            <p:ph type="title"/>
          </p:nvPr>
        </p:nvSpPr>
        <p:spPr>
          <a:xfrm>
            <a:off x="0" y="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4000">
                <a:effectLst/>
                <a:latin typeface="Tahoma" charset="0"/>
              </a:rPr>
              <a:t>How to remember prok vs euk cells</a:t>
            </a:r>
          </a:p>
        </p:txBody>
      </p:sp>
      <p:sp>
        <p:nvSpPr>
          <p:cNvPr id="227331" name="Rectangle 3"/>
          <p:cNvSpPr>
            <a:spLocks noGrp="1" noChangeArrowheads="1"/>
          </p:cNvSpPr>
          <p:nvPr>
            <p:ph idx="1"/>
          </p:nvPr>
        </p:nvSpPr>
        <p:spPr>
          <a:xfrm>
            <a:off x="0" y="914400"/>
            <a:ext cx="8229600" cy="4495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2800">
                <a:effectLst/>
                <a:latin typeface="Tahoma" charset="0"/>
              </a:rPr>
              <a:t>It</a:t>
            </a:r>
            <a:r>
              <a:rPr lang="ja-JP" altLang="en-US" sz="2800">
                <a:effectLst/>
                <a:latin typeface="Tahoma" charset="0"/>
              </a:rPr>
              <a:t>’</a:t>
            </a:r>
            <a:r>
              <a:rPr lang="en-US" altLang="ja-JP" sz="2800">
                <a:effectLst/>
                <a:latin typeface="Tahoma" charset="0"/>
              </a:rPr>
              <a:t>s all in a hand bag:</a:t>
            </a:r>
          </a:p>
          <a:p>
            <a:r>
              <a:rPr lang="en-US" sz="2800">
                <a:effectLst/>
                <a:latin typeface="Tahoma" charset="0"/>
              </a:rPr>
              <a:t>Girls…when going to a wedding / fancy occasion describe your purse</a:t>
            </a:r>
          </a:p>
          <a:p>
            <a:pPr lvl="1"/>
            <a:r>
              <a:rPr lang="en-US" sz="2400">
                <a:effectLst/>
                <a:latin typeface="Tahoma" charset="0"/>
              </a:rPr>
              <a:t>Small, compact, just the stuff you NEED</a:t>
            </a:r>
          </a:p>
          <a:p>
            <a:r>
              <a:rPr lang="en-US" sz="2800">
                <a:effectLst/>
                <a:latin typeface="Tahoma" charset="0"/>
              </a:rPr>
              <a:t>The rest of the time, </a:t>
            </a:r>
            <a:br>
              <a:rPr lang="en-US" sz="2800">
                <a:effectLst/>
                <a:latin typeface="Tahoma" charset="0"/>
              </a:rPr>
            </a:br>
            <a:r>
              <a:rPr lang="en-US" sz="2800">
                <a:effectLst/>
                <a:latin typeface="Tahoma" charset="0"/>
              </a:rPr>
              <a:t>what are most of </a:t>
            </a:r>
            <a:br>
              <a:rPr lang="en-US" sz="2800">
                <a:effectLst/>
                <a:latin typeface="Tahoma" charset="0"/>
              </a:rPr>
            </a:br>
            <a:r>
              <a:rPr lang="en-US" sz="2800">
                <a:effectLst/>
                <a:latin typeface="Tahoma" charset="0"/>
              </a:rPr>
              <a:t>your purses like?</a:t>
            </a:r>
          </a:p>
          <a:p>
            <a:pPr lvl="1"/>
            <a:r>
              <a:rPr lang="en-US" sz="2400">
                <a:effectLst/>
                <a:latin typeface="Tahoma" charset="0"/>
              </a:rPr>
              <a:t>Big.  Lots of room, </a:t>
            </a:r>
            <a:br>
              <a:rPr lang="en-US" sz="2400">
                <a:effectLst/>
                <a:latin typeface="Tahoma" charset="0"/>
              </a:rPr>
            </a:br>
            <a:r>
              <a:rPr lang="en-US" sz="2400">
                <a:effectLst/>
                <a:latin typeface="Tahoma" charset="0"/>
              </a:rPr>
              <a:t>extra stuff you may </a:t>
            </a:r>
            <a:br>
              <a:rPr lang="en-US" sz="2400">
                <a:effectLst/>
                <a:latin typeface="Tahoma" charset="0"/>
              </a:rPr>
            </a:br>
            <a:r>
              <a:rPr lang="en-US" sz="2400">
                <a:effectLst/>
                <a:latin typeface="Tahoma" charset="0"/>
              </a:rPr>
              <a:t>not need</a:t>
            </a:r>
          </a:p>
        </p:txBody>
      </p:sp>
      <p:pic>
        <p:nvPicPr>
          <p:cNvPr id="22733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05375" y="2809875"/>
            <a:ext cx="4238625" cy="4048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23750515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27331">
                                            <p:txEl>
                                              <p:pRg st="0" end="0"/>
                                            </p:txEl>
                                          </p:spTgt>
                                        </p:tgtEl>
                                        <p:attrNameLst>
                                          <p:attrName>style.visibility</p:attrName>
                                        </p:attrNameLst>
                                      </p:cBhvr>
                                      <p:to>
                                        <p:strVal val="visible"/>
                                      </p:to>
                                    </p:set>
                                    <p:animEffect transition="in" filter="blinds(horizontal)">
                                      <p:cBhvr>
                                        <p:cTn id="7" dur="500"/>
                                        <p:tgtEl>
                                          <p:spTgt spid="22733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27331">
                                            <p:txEl>
                                              <p:pRg st="1" end="1"/>
                                            </p:txEl>
                                          </p:spTgt>
                                        </p:tgtEl>
                                        <p:attrNameLst>
                                          <p:attrName>style.visibility</p:attrName>
                                        </p:attrNameLst>
                                      </p:cBhvr>
                                      <p:to>
                                        <p:strVal val="visible"/>
                                      </p:to>
                                    </p:set>
                                    <p:animEffect transition="in" filter="blinds(horizontal)">
                                      <p:cBhvr>
                                        <p:cTn id="12" dur="500"/>
                                        <p:tgtEl>
                                          <p:spTgt spid="22733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27331">
                                            <p:txEl>
                                              <p:pRg st="2" end="2"/>
                                            </p:txEl>
                                          </p:spTgt>
                                        </p:tgtEl>
                                        <p:attrNameLst>
                                          <p:attrName>style.visibility</p:attrName>
                                        </p:attrNameLst>
                                      </p:cBhvr>
                                      <p:to>
                                        <p:strVal val="visible"/>
                                      </p:to>
                                    </p:set>
                                    <p:animEffect transition="in" filter="blinds(horizontal)">
                                      <p:cBhvr>
                                        <p:cTn id="17" dur="500"/>
                                        <p:tgtEl>
                                          <p:spTgt spid="22733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27331">
                                            <p:txEl>
                                              <p:pRg st="3" end="3"/>
                                            </p:txEl>
                                          </p:spTgt>
                                        </p:tgtEl>
                                        <p:attrNameLst>
                                          <p:attrName>style.visibility</p:attrName>
                                        </p:attrNameLst>
                                      </p:cBhvr>
                                      <p:to>
                                        <p:strVal val="visible"/>
                                      </p:to>
                                    </p:set>
                                    <p:animEffect transition="in" filter="blinds(horizontal)">
                                      <p:cBhvr>
                                        <p:cTn id="22" dur="500"/>
                                        <p:tgtEl>
                                          <p:spTgt spid="227331">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227331">
                                            <p:txEl>
                                              <p:pRg st="4" end="4"/>
                                            </p:txEl>
                                          </p:spTgt>
                                        </p:tgtEl>
                                        <p:attrNameLst>
                                          <p:attrName>style.visibility</p:attrName>
                                        </p:attrNameLst>
                                      </p:cBhvr>
                                      <p:to>
                                        <p:strVal val="visible"/>
                                      </p:to>
                                    </p:set>
                                    <p:animEffect transition="in" filter="blinds(horizontal)">
                                      <p:cBhvr>
                                        <p:cTn id="27" dur="500"/>
                                        <p:tgtEl>
                                          <p:spTgt spid="22733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effectLst/>
                <a:latin typeface="Tahoma" charset="0"/>
              </a:rPr>
              <a:t>Microscope Practice Assignment</a:t>
            </a:r>
            <a:endParaRPr lang="en-US" dirty="0"/>
          </a:p>
        </p:txBody>
      </p:sp>
      <p:sp>
        <p:nvSpPr>
          <p:cNvPr id="3" name="Content Placeholder 2"/>
          <p:cNvSpPr>
            <a:spLocks noGrp="1"/>
          </p:cNvSpPr>
          <p:nvPr>
            <p:ph idx="1"/>
          </p:nvPr>
        </p:nvSpPr>
        <p:spPr/>
        <p:txBody>
          <a:bodyPr/>
          <a:lstStyle/>
          <a:p>
            <a:r>
              <a:rPr lang="en-US" dirty="0" smtClean="0">
                <a:effectLst/>
                <a:latin typeface="Tahoma" charset="0"/>
              </a:rPr>
              <a:t>Microscope clean up – what do you do?</a:t>
            </a:r>
          </a:p>
          <a:p>
            <a:r>
              <a:rPr lang="en-US" dirty="0" smtClean="0"/>
              <a:t>When you are done, answer the questions on the back of the lab sheet</a:t>
            </a:r>
          </a:p>
          <a:p>
            <a:r>
              <a:rPr lang="en-US" dirty="0" smtClean="0"/>
              <a:t>If you would like, you can look at other objects under the scope AFTER you are finished (like hair, paper with marks, </a:t>
            </a:r>
            <a:r>
              <a:rPr lang="en-US" dirty="0" err="1" smtClean="0"/>
              <a:t>etc</a:t>
            </a:r>
            <a:r>
              <a:rPr lang="en-US" dirty="0"/>
              <a:t>)</a:t>
            </a:r>
          </a:p>
        </p:txBody>
      </p:sp>
    </p:spTree>
    <p:extLst>
      <p:ext uri="{BB962C8B-B14F-4D97-AF65-F5344CB8AC3E}">
        <p14:creationId xmlns:p14="http://schemas.microsoft.com/office/powerpoint/2010/main" val="2150461920"/>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6065" y="453919"/>
            <a:ext cx="7024744" cy="1143000"/>
          </a:xfrm>
        </p:spPr>
        <p:txBody>
          <a:bodyPr/>
          <a:lstStyle/>
          <a:p>
            <a:r>
              <a:rPr lang="en-US" dirty="0" smtClean="0"/>
              <a:t>Depth of Focus</a:t>
            </a:r>
            <a:endParaRPr lang="en-US" dirty="0"/>
          </a:p>
        </p:txBody>
      </p:sp>
      <p:sp>
        <p:nvSpPr>
          <p:cNvPr id="5" name="Content Placeholder 4"/>
          <p:cNvSpPr>
            <a:spLocks noGrp="1"/>
          </p:cNvSpPr>
          <p:nvPr>
            <p:ph idx="1"/>
          </p:nvPr>
        </p:nvSpPr>
        <p:spPr/>
        <p:txBody>
          <a:bodyPr/>
          <a:lstStyle/>
          <a:p>
            <a:endParaRPr lang="en-US"/>
          </a:p>
        </p:txBody>
      </p:sp>
      <p:pic>
        <p:nvPicPr>
          <p:cNvPr id="6" name="Picture 5"/>
          <p:cNvPicPr>
            <a:picLocks noChangeAspect="1"/>
          </p:cNvPicPr>
          <p:nvPr/>
        </p:nvPicPr>
        <p:blipFill>
          <a:blip r:embed="rId2"/>
          <a:stretch>
            <a:fillRect/>
          </a:stretch>
        </p:blipFill>
        <p:spPr>
          <a:xfrm>
            <a:off x="0" y="1574800"/>
            <a:ext cx="9144000" cy="3697303"/>
          </a:xfrm>
          <a:prstGeom prst="rect">
            <a:avLst/>
          </a:prstGeom>
        </p:spPr>
      </p:pic>
    </p:spTree>
    <p:extLst>
      <p:ext uri="{BB962C8B-B14F-4D97-AF65-F5344CB8AC3E}">
        <p14:creationId xmlns:p14="http://schemas.microsoft.com/office/powerpoint/2010/main" val="3894945995"/>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Adjacency">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Adjacency.thmx</Template>
  <TotalTime>2</TotalTime>
  <Words>2270</Words>
  <Application>Microsoft Macintosh PowerPoint</Application>
  <PresentationFormat>On-screen Show (4:3)</PresentationFormat>
  <Paragraphs>375</Paragraphs>
  <Slides>75</Slides>
  <Notes>23</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75</vt:i4>
      </vt:variant>
    </vt:vector>
  </HeadingPairs>
  <TitlesOfParts>
    <vt:vector size="77" baseType="lpstr">
      <vt:lpstr>Adjacency</vt:lpstr>
      <vt:lpstr>Adobe Acrobat Document</vt:lpstr>
      <vt:lpstr>Cell Organelles and Functions</vt:lpstr>
      <vt:lpstr>Cell Organelles – Read!</vt:lpstr>
      <vt:lpstr>Book Assignment</vt:lpstr>
      <vt:lpstr>PowerPoint Presentation</vt:lpstr>
      <vt:lpstr>PowerPoint Presentation</vt:lpstr>
      <vt:lpstr>11/29 ATB</vt:lpstr>
      <vt:lpstr>Microscope Practice Assignment</vt:lpstr>
      <vt:lpstr>Microscope Practice Assignment</vt:lpstr>
      <vt:lpstr>Depth of Focus</vt:lpstr>
      <vt:lpstr>PowerPoint Presentation</vt:lpstr>
      <vt:lpstr>11-9 ATB</vt:lpstr>
      <vt:lpstr>Directions</vt:lpstr>
      <vt:lpstr>11-11-11 ATB</vt:lpstr>
      <vt:lpstr>11-17 ATB</vt:lpstr>
      <vt:lpstr>11-18 ATB</vt:lpstr>
      <vt:lpstr>11-21 ATB</vt:lpstr>
      <vt:lpstr>PowerPoint Presentation</vt:lpstr>
      <vt:lpstr>PowerPoint Presentation</vt:lpstr>
      <vt:lpstr>PowerPoint Presentation</vt:lpstr>
      <vt:lpstr>PowerPoint Presentation</vt:lpstr>
      <vt:lpstr>PowerPoint Presentation</vt:lpstr>
      <vt:lpstr>PowerPoint Presentation</vt:lpstr>
      <vt:lpstr>Cell Organelle Review</vt:lpstr>
      <vt:lpstr>Plant Cell</vt:lpstr>
      <vt:lpstr>Cellular Organelles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ER</vt:lpstr>
      <vt:lpstr>PowerPoint Presentation</vt:lpstr>
      <vt:lpstr>PowerPoint Presentation</vt:lpstr>
      <vt:lpstr>PowerPoint Presentation</vt:lpstr>
      <vt:lpstr>PowerPoint Presentation</vt:lpstr>
      <vt:lpstr>PowerPoint Presentation</vt:lpstr>
      <vt:lpstr>PowerPoint Presentation</vt:lpstr>
      <vt:lpstr>Cell Boundaries</vt:lpstr>
      <vt:lpstr>PowerPoint Presentation</vt:lpstr>
      <vt:lpstr>PowerPoint Presentation</vt:lpstr>
      <vt:lpstr>PowerPoint Presentation</vt:lpstr>
      <vt:lpstr>Plasma Membrane</vt:lpstr>
      <vt:lpstr>PowerPoint Presentation</vt:lpstr>
      <vt:lpstr>PowerPoint Presentation</vt:lpstr>
      <vt:lpstr>PowerPoint Presentation</vt:lpstr>
      <vt:lpstr>The End</vt:lpstr>
      <vt:lpstr>PowerPoint Presentation</vt:lpstr>
      <vt:lpstr>PowerPoint Presentation</vt:lpstr>
      <vt:lpstr>Organelle Research</vt:lpstr>
      <vt:lpstr>Observing the Planeria</vt:lpstr>
      <vt:lpstr>11-22 ATB</vt:lpstr>
      <vt:lpstr>Group Test Directions:</vt:lpstr>
      <vt:lpstr>Pg 71</vt:lpstr>
      <vt:lpstr>Pg 71</vt:lpstr>
      <vt:lpstr>Pg 76</vt:lpstr>
      <vt:lpstr>11-4 ATB</vt:lpstr>
      <vt:lpstr>Pg 76</vt:lpstr>
      <vt:lpstr>PowerPoint Presentation</vt:lpstr>
      <vt:lpstr>PowerPoint Presentation</vt:lpstr>
      <vt:lpstr>PowerPoint Presentation</vt:lpstr>
      <vt:lpstr>PowerPoint Presentation</vt:lpstr>
      <vt:lpstr>Cell Organelle PowerPoint – Directions – 35 points</vt:lpstr>
      <vt:lpstr>PowerPoint Presentation</vt:lpstr>
      <vt:lpstr>PowerPoint Presentation</vt:lpstr>
      <vt:lpstr>How to remember prok vs euk cells</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Cell Organelles and Functions</dc:title>
  <dc:creator>dhakim</dc:creator>
  <cp:lastModifiedBy>dhakim</cp:lastModifiedBy>
  <cp:revision>2</cp:revision>
  <dcterms:created xsi:type="dcterms:W3CDTF">2012-11-29T15:55:13Z</dcterms:created>
  <dcterms:modified xsi:type="dcterms:W3CDTF">2012-11-29T15:57:33Z</dcterms:modified>
</cp:coreProperties>
</file>